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69" r:id="rId3"/>
    <p:sldId id="272" r:id="rId4"/>
    <p:sldId id="273" r:id="rId5"/>
    <p:sldId id="257" r:id="rId6"/>
    <p:sldId id="270" r:id="rId7"/>
    <p:sldId id="267" r:id="rId8"/>
    <p:sldId id="271" r:id="rId9"/>
    <p:sldId id="258" r:id="rId10"/>
    <p:sldId id="259" r:id="rId11"/>
    <p:sldId id="264" r:id="rId12"/>
    <p:sldId id="265" r:id="rId13"/>
    <p:sldId id="266" r:id="rId14"/>
    <p:sldId id="262" r:id="rId15"/>
    <p:sldId id="274" r:id="rId16"/>
    <p:sldId id="276" r:id="rId17"/>
    <p:sldId id="277" r:id="rId18"/>
    <p:sldId id="263" r:id="rId19"/>
    <p:sldId id="268" r:id="rId2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288C2A-8712-C098-2E38-086477E56A85}" v="6" dt="2024-06-09T14:51:59.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76671" autoAdjust="0"/>
  </p:normalViewPr>
  <p:slideViewPr>
    <p:cSldViewPr snapToGrid="0">
      <p:cViewPr varScale="1">
        <p:scale>
          <a:sx n="63" d="100"/>
          <a:sy n="63" d="100"/>
        </p:scale>
        <p:origin x="122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BA43C-6FCC-4543-AE52-0DF9E9E772AE}" type="datetimeFigureOut">
              <a:t>6/10/2024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1B172-D2FC-462E-9CE6-D55522459620}" type="slidenum">
              <a:t>‹#›</a:t>
            </a:fld>
            <a:endParaRPr lang="en-GB"/>
          </a:p>
        </p:txBody>
      </p:sp>
    </p:spTree>
    <p:extLst>
      <p:ext uri="{BB962C8B-B14F-4D97-AF65-F5344CB8AC3E}">
        <p14:creationId xmlns:p14="http://schemas.microsoft.com/office/powerpoint/2010/main" val="4201307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81B172-D2FC-462E-9CE6-D55522459620}" type="slidenum">
              <a:rPr lang="en-GB" smtClean="0"/>
              <a:t>1</a:t>
            </a:fld>
            <a:endParaRPr lang="en-GB"/>
          </a:p>
        </p:txBody>
      </p:sp>
    </p:spTree>
    <p:extLst>
      <p:ext uri="{BB962C8B-B14F-4D97-AF65-F5344CB8AC3E}">
        <p14:creationId xmlns:p14="http://schemas.microsoft.com/office/powerpoint/2010/main" val="2986440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End of EYFS-Reception-working towards/expected against 17 areas of learning. If they are expected in the first 12 areas-they are said to have a GLD.  Some children will achieve this/some children will not-for various differing reasons and that is ok. GLD/ELG are tools for us to measure attainment not how far the children have progressed.</a:t>
            </a:r>
          </a:p>
          <a:p>
            <a:endParaRPr lang="en-US" dirty="0">
              <a:cs typeface="Calibri"/>
            </a:endParaRPr>
          </a:p>
          <a:p>
            <a:r>
              <a:rPr lang="en-US" dirty="0">
                <a:cs typeface="Calibri"/>
              </a:rPr>
              <a:t>Those who have achieved GLD/Expected standard will begin work on the Year 1 National Curriculum standards (HANDOUT)  however many will still not be ready to sit at desks and work formally and independently of an adult for the majority of the school day.</a:t>
            </a:r>
          </a:p>
          <a:p>
            <a:endParaRPr lang="en-US" dirty="0">
              <a:cs typeface="Calibri"/>
            </a:endParaRPr>
          </a:p>
          <a:p>
            <a:r>
              <a:rPr lang="en-US" dirty="0">
                <a:cs typeface="Calibri"/>
              </a:rPr>
              <a:t>Children who have not met expected standards are still entitled to receive a curriculum that will help them achieve this standard-a curriculum where they can practice skills such as PSE/GM/FM/S+L but having a formal set up will not support this or allow this to happen. </a:t>
            </a:r>
          </a:p>
          <a:p>
            <a:endParaRPr lang="en-US" dirty="0">
              <a:cs typeface="Calibri"/>
            </a:endParaRPr>
          </a:p>
          <a:p>
            <a:r>
              <a:rPr lang="en-US" dirty="0">
                <a:cs typeface="Calibri"/>
              </a:rPr>
              <a:t>Therefore we need to create a space/environment that reflects what they already know and feel secure with-resources, rules, expectations and rules and one that reflects the uniqueness of each child, allows them to choose what interests them,  feel secure and settled, and thus allows them to be motivated and ready to learn. We </a:t>
            </a:r>
            <a:r>
              <a:rPr lang="en-US" dirty="0" err="1">
                <a:cs typeface="Calibri"/>
              </a:rPr>
              <a:t>recognise</a:t>
            </a:r>
            <a:r>
              <a:rPr lang="en-US" dirty="0">
                <a:cs typeface="Calibri"/>
              </a:rPr>
              <a:t> that becoming more formal has to happen but it will take time and not just one/two weeks-it is a process where we need to give them time to adjust and mature so they are really ready.</a:t>
            </a:r>
          </a:p>
          <a:p>
            <a:endParaRPr lang="en-US" dirty="0">
              <a:cs typeface="Calibri"/>
            </a:endParaRPr>
          </a:p>
        </p:txBody>
      </p:sp>
      <p:sp>
        <p:nvSpPr>
          <p:cNvPr id="4" name="Slide Number Placeholder 3"/>
          <p:cNvSpPr>
            <a:spLocks noGrp="1"/>
          </p:cNvSpPr>
          <p:nvPr>
            <p:ph type="sldNum" sz="quarter" idx="5"/>
          </p:nvPr>
        </p:nvSpPr>
        <p:spPr/>
        <p:txBody>
          <a:bodyPr/>
          <a:lstStyle/>
          <a:p>
            <a:fld id="{0C81B172-D2FC-462E-9CE6-D55522459620}" type="slidenum">
              <a:t>10</a:t>
            </a:fld>
            <a:endParaRPr lang="en-GB"/>
          </a:p>
        </p:txBody>
      </p:sp>
    </p:spTree>
    <p:extLst>
      <p:ext uri="{BB962C8B-B14F-4D97-AF65-F5344CB8AC3E}">
        <p14:creationId xmlns:p14="http://schemas.microsoft.com/office/powerpoint/2010/main" val="1515351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Some aspects will be the same</a:t>
            </a:r>
          </a:p>
          <a:p>
            <a:r>
              <a:rPr lang="en-US" dirty="0">
                <a:cs typeface="Calibri"/>
              </a:rPr>
              <a:t>PSHE-Jigsaw</a:t>
            </a:r>
          </a:p>
          <a:p>
            <a:r>
              <a:rPr lang="en-US" dirty="0">
                <a:cs typeface="Calibri"/>
              </a:rPr>
              <a:t>Phonics-Guided Reading</a:t>
            </a:r>
          </a:p>
          <a:p>
            <a:r>
              <a:rPr lang="en-US" dirty="0" err="1">
                <a:cs typeface="Calibri"/>
              </a:rPr>
              <a:t>Maths</a:t>
            </a:r>
            <a:endParaRPr lang="en-US" dirty="0">
              <a:cs typeface="Calibri"/>
            </a:endParaRPr>
          </a:p>
          <a:p>
            <a:r>
              <a:rPr lang="en-US" dirty="0">
                <a:cs typeface="Calibri"/>
              </a:rPr>
              <a:t>Literacy</a:t>
            </a:r>
          </a:p>
          <a:p>
            <a:endParaRPr lang="en-US" dirty="0">
              <a:cs typeface="Calibri"/>
            </a:endParaRPr>
          </a:p>
          <a:p>
            <a:r>
              <a:rPr lang="en-US" dirty="0">
                <a:cs typeface="Calibri"/>
              </a:rPr>
              <a:t>DIFFERENT-named specific/traditional subjects-Geography/Science/History/Art/Computing/Design and Technology/Music </a:t>
            </a:r>
            <a:r>
              <a:rPr lang="en-US" dirty="0" err="1">
                <a:cs typeface="Calibri"/>
              </a:rPr>
              <a:t>etc</a:t>
            </a:r>
          </a:p>
          <a:p>
            <a:endParaRPr lang="en-US" dirty="0">
              <a:cs typeface="Calibri"/>
            </a:endParaRPr>
          </a:p>
        </p:txBody>
      </p:sp>
      <p:sp>
        <p:nvSpPr>
          <p:cNvPr id="4" name="Slide Number Placeholder 3"/>
          <p:cNvSpPr>
            <a:spLocks noGrp="1"/>
          </p:cNvSpPr>
          <p:nvPr>
            <p:ph type="sldNum" sz="quarter" idx="5"/>
          </p:nvPr>
        </p:nvSpPr>
        <p:spPr/>
        <p:txBody>
          <a:bodyPr/>
          <a:lstStyle/>
          <a:p>
            <a:fld id="{0C81B172-D2FC-462E-9CE6-D55522459620}" type="slidenum">
              <a:rPr lang="en-GB"/>
              <a:t>11</a:t>
            </a:fld>
            <a:endParaRPr lang="en-GB"/>
          </a:p>
        </p:txBody>
      </p:sp>
    </p:spTree>
    <p:extLst>
      <p:ext uri="{BB962C8B-B14F-4D97-AF65-F5344CB8AC3E}">
        <p14:creationId xmlns:p14="http://schemas.microsoft.com/office/powerpoint/2010/main" val="1070068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W/C-Literacy/Phonics/</a:t>
            </a:r>
            <a:r>
              <a:rPr lang="en-US" dirty="0" err="1">
                <a:cs typeface="Calibri"/>
              </a:rPr>
              <a:t>Maths</a:t>
            </a:r>
            <a:r>
              <a:rPr lang="en-US" dirty="0">
                <a:cs typeface="Calibri"/>
              </a:rPr>
              <a:t>/Intro to curriculum subjects</a:t>
            </a:r>
          </a:p>
          <a:p>
            <a:endParaRPr lang="en-US" dirty="0">
              <a:cs typeface="Calibri"/>
            </a:endParaRPr>
          </a:p>
          <a:p>
            <a:r>
              <a:rPr lang="en-US" dirty="0">
                <a:cs typeface="Calibri"/>
              </a:rPr>
              <a:t>Small grp work-Teacher led- chairs and tables for only about 12 children to sit at enc some children to work more independently but still have T/TA nearby to support/scaffold</a:t>
            </a:r>
          </a:p>
          <a:p>
            <a:endParaRPr lang="en-US" dirty="0">
              <a:cs typeface="Calibri"/>
            </a:endParaRPr>
          </a:p>
          <a:p>
            <a:r>
              <a:rPr lang="en-US" dirty="0">
                <a:cs typeface="Calibri"/>
              </a:rPr>
              <a:t>CP-areas will be available to the children to access independently when not working with T/TA. Size of room means we cannot have all the areas that we have in Reception but there will be access to a creative area/investigation area/building/book corner/writing/puzzles/small world/counting. We are also going to be developing the outdoors as we are so lucky to have a Year 1 outdoors area. Holding another community day to help develop this area.</a:t>
            </a:r>
          </a:p>
          <a:p>
            <a:r>
              <a:rPr lang="en-US" dirty="0">
                <a:cs typeface="Calibri"/>
              </a:rPr>
              <a:t>We will be carefully selecting resources to go in each area-to develop continuity from Rec to aid familiarity but also adding new resources in to ensure that there is different challenge-to motivate and develop skills and learning.</a:t>
            </a:r>
            <a:endParaRPr lang="en-US" dirty="0"/>
          </a:p>
          <a:p>
            <a:endParaRPr lang="en-US" dirty="0">
              <a:cs typeface="Calibri"/>
            </a:endParaRPr>
          </a:p>
          <a:p>
            <a:r>
              <a:rPr lang="en-US" dirty="0">
                <a:cs typeface="Calibri"/>
              </a:rPr>
              <a:t>Independent challenges will encourage children to be more independent and to develop an expectation of standards of work.</a:t>
            </a:r>
          </a:p>
        </p:txBody>
      </p:sp>
      <p:sp>
        <p:nvSpPr>
          <p:cNvPr id="4" name="Slide Number Placeholder 3"/>
          <p:cNvSpPr>
            <a:spLocks noGrp="1"/>
          </p:cNvSpPr>
          <p:nvPr>
            <p:ph type="sldNum" sz="quarter" idx="5"/>
          </p:nvPr>
        </p:nvSpPr>
        <p:spPr/>
        <p:txBody>
          <a:bodyPr/>
          <a:lstStyle/>
          <a:p>
            <a:fld id="{0C81B172-D2FC-462E-9CE6-D55522459620}" type="slidenum">
              <a:rPr lang="en-GB"/>
              <a:t>12</a:t>
            </a:fld>
            <a:endParaRPr lang="en-GB"/>
          </a:p>
        </p:txBody>
      </p:sp>
    </p:spTree>
    <p:extLst>
      <p:ext uri="{BB962C8B-B14F-4D97-AF65-F5344CB8AC3E}">
        <p14:creationId xmlns:p14="http://schemas.microsoft.com/office/powerpoint/2010/main" val="3772276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Play/toys/choice removed after a couple of weeks</a:t>
            </a:r>
          </a:p>
          <a:p>
            <a:endParaRPr lang="en-US" dirty="0">
              <a:cs typeface="Calibri"/>
            </a:endParaRPr>
          </a:p>
          <a:p>
            <a:r>
              <a:rPr lang="en-US" dirty="0">
                <a:cs typeface="Calibri"/>
              </a:rPr>
              <a:t>Sat at tables to work from early in September</a:t>
            </a:r>
          </a:p>
          <a:p>
            <a:endParaRPr lang="en-US" dirty="0">
              <a:cs typeface="Calibri"/>
            </a:endParaRPr>
          </a:p>
          <a:p>
            <a:r>
              <a:rPr lang="en-US" dirty="0">
                <a:cs typeface="Calibri"/>
              </a:rPr>
              <a:t>Children expected to work more independently of T/TA from Sept.</a:t>
            </a:r>
          </a:p>
          <a:p>
            <a:endParaRPr lang="en-US" dirty="0">
              <a:cs typeface="Calibri"/>
            </a:endParaRPr>
          </a:p>
        </p:txBody>
      </p:sp>
      <p:sp>
        <p:nvSpPr>
          <p:cNvPr id="4" name="Slide Number Placeholder 3"/>
          <p:cNvSpPr>
            <a:spLocks noGrp="1"/>
          </p:cNvSpPr>
          <p:nvPr>
            <p:ph type="sldNum" sz="quarter" idx="5"/>
          </p:nvPr>
        </p:nvSpPr>
        <p:spPr/>
        <p:txBody>
          <a:bodyPr/>
          <a:lstStyle/>
          <a:p>
            <a:fld id="{0C81B172-D2FC-462E-9CE6-D55522459620}" type="slidenum">
              <a:rPr lang="en-GB"/>
              <a:t>13</a:t>
            </a:fld>
            <a:endParaRPr lang="en-GB"/>
          </a:p>
        </p:txBody>
      </p:sp>
    </p:spTree>
    <p:extLst>
      <p:ext uri="{BB962C8B-B14F-4D97-AF65-F5344CB8AC3E}">
        <p14:creationId xmlns:p14="http://schemas.microsoft.com/office/powerpoint/2010/main" val="1159472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Positive-be </a:t>
            </a:r>
            <a:r>
              <a:rPr lang="en-US" dirty="0" err="1">
                <a:cs typeface="Calibri"/>
              </a:rPr>
              <a:t>enthusaistic</a:t>
            </a:r>
            <a:r>
              <a:rPr lang="en-US" dirty="0">
                <a:cs typeface="Calibri"/>
              </a:rPr>
              <a:t>-talk about feelings-it is ok to nervous/sad about leaving Reception but it is exciting to have a new room/teachers-growing up getting bigger-not the littlest children in school anymore</a:t>
            </a:r>
          </a:p>
          <a:p>
            <a:r>
              <a:rPr lang="en-US" dirty="0">
                <a:cs typeface="Calibri"/>
              </a:rPr>
              <a:t>Talk about what they will do-things that will be the same/different-HANDOUT</a:t>
            </a:r>
          </a:p>
          <a:p>
            <a:r>
              <a:rPr lang="en-US" dirty="0">
                <a:cs typeface="Calibri"/>
              </a:rPr>
              <a:t>Relationships are key-we both want the best for your child. MG feels the same and their will be opportunities to speak to her-drop off and pick ups are TBC as </a:t>
            </a:r>
            <a:r>
              <a:rPr lang="en-US" dirty="0" err="1">
                <a:cs typeface="Calibri"/>
              </a:rPr>
              <a:t>Mrs</a:t>
            </a:r>
            <a:r>
              <a:rPr lang="en-US" dirty="0">
                <a:cs typeface="Calibri"/>
              </a:rPr>
              <a:t> J wants to change how this is </a:t>
            </a:r>
            <a:r>
              <a:rPr lang="en-US" dirty="0" err="1">
                <a:cs typeface="Calibri"/>
              </a:rPr>
              <a:t>organised</a:t>
            </a:r>
            <a:r>
              <a:rPr lang="en-US" dirty="0">
                <a:cs typeface="Calibri"/>
              </a:rPr>
              <a:t> in September. There will be a different place to do this-more info to come.</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C81B172-D2FC-462E-9CE6-D55522459620}" type="slidenum">
              <a:rPr lang="en-GB"/>
              <a:t>14</a:t>
            </a:fld>
            <a:endParaRPr lang="en-GB"/>
          </a:p>
        </p:txBody>
      </p:sp>
    </p:spTree>
    <p:extLst>
      <p:ext uri="{BB962C8B-B14F-4D97-AF65-F5344CB8AC3E}">
        <p14:creationId xmlns:p14="http://schemas.microsoft.com/office/powerpoint/2010/main" val="2763553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Positive-be </a:t>
            </a:r>
            <a:r>
              <a:rPr lang="en-US" dirty="0" err="1">
                <a:cs typeface="Calibri"/>
              </a:rPr>
              <a:t>enthusaistic</a:t>
            </a:r>
            <a:r>
              <a:rPr lang="en-US" dirty="0">
                <a:cs typeface="Calibri"/>
              </a:rPr>
              <a:t>-talk about feelings-it is ok to nervous/sad about leaving Reception but it is exciting to have a new room/teachers-growing up getting bigger-not the littlest children in school anymore</a:t>
            </a:r>
          </a:p>
          <a:p>
            <a:r>
              <a:rPr lang="en-US" dirty="0">
                <a:cs typeface="Calibri"/>
              </a:rPr>
              <a:t>Talk about what they will do-things that will be the same/different-HANDOUT</a:t>
            </a:r>
          </a:p>
          <a:p>
            <a:r>
              <a:rPr lang="en-US" dirty="0">
                <a:cs typeface="Calibri"/>
              </a:rPr>
              <a:t>Relationships are key-we both want the best for your child. MG feels the same and their will be opportunities to speak to her-drop off and pick ups are TBC as </a:t>
            </a:r>
            <a:r>
              <a:rPr lang="en-US" dirty="0" err="1">
                <a:cs typeface="Calibri"/>
              </a:rPr>
              <a:t>Mrs</a:t>
            </a:r>
            <a:r>
              <a:rPr lang="en-US" dirty="0">
                <a:cs typeface="Calibri"/>
              </a:rPr>
              <a:t> J wants to change how this is </a:t>
            </a:r>
            <a:r>
              <a:rPr lang="en-US" dirty="0" err="1">
                <a:cs typeface="Calibri"/>
              </a:rPr>
              <a:t>organised</a:t>
            </a:r>
            <a:r>
              <a:rPr lang="en-US" dirty="0">
                <a:cs typeface="Calibri"/>
              </a:rPr>
              <a:t> in September. There will be a different place to do this-more info to come.</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C81B172-D2FC-462E-9CE6-D55522459620}" type="slidenum">
              <a:rPr lang="en-GB"/>
              <a:t>15</a:t>
            </a:fld>
            <a:endParaRPr lang="en-GB"/>
          </a:p>
        </p:txBody>
      </p:sp>
    </p:spTree>
    <p:extLst>
      <p:ext uri="{BB962C8B-B14F-4D97-AF65-F5344CB8AC3E}">
        <p14:creationId xmlns:p14="http://schemas.microsoft.com/office/powerpoint/2010/main" val="1949672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Positive-be </a:t>
            </a:r>
            <a:r>
              <a:rPr lang="en-US" dirty="0" err="1">
                <a:cs typeface="Calibri"/>
              </a:rPr>
              <a:t>enthusaistic</a:t>
            </a:r>
            <a:r>
              <a:rPr lang="en-US" dirty="0">
                <a:cs typeface="Calibri"/>
              </a:rPr>
              <a:t>-talk about feelings-it is ok to nervous/sad about leaving Reception but it is exciting to have a new room/teachers-growing up getting bigger-not the littlest children in school anymore</a:t>
            </a:r>
          </a:p>
          <a:p>
            <a:r>
              <a:rPr lang="en-US" dirty="0">
                <a:cs typeface="Calibri"/>
              </a:rPr>
              <a:t>Talk about what they will do-things that will be the same/different-HANDOUT</a:t>
            </a:r>
          </a:p>
          <a:p>
            <a:r>
              <a:rPr lang="en-US" dirty="0">
                <a:cs typeface="Calibri"/>
              </a:rPr>
              <a:t>Relationships are key-we both want the best for your child. MG feels the same and their will be opportunities to speak to her-drop off and pick ups are TBC as </a:t>
            </a:r>
            <a:r>
              <a:rPr lang="en-US" dirty="0" err="1">
                <a:cs typeface="Calibri"/>
              </a:rPr>
              <a:t>Mrs</a:t>
            </a:r>
            <a:r>
              <a:rPr lang="en-US" dirty="0">
                <a:cs typeface="Calibri"/>
              </a:rPr>
              <a:t> J wants to change how this is </a:t>
            </a:r>
            <a:r>
              <a:rPr lang="en-US" dirty="0" err="1">
                <a:cs typeface="Calibri"/>
              </a:rPr>
              <a:t>organised</a:t>
            </a:r>
            <a:r>
              <a:rPr lang="en-US" dirty="0">
                <a:cs typeface="Calibri"/>
              </a:rPr>
              <a:t> in September. There will be a different place to do this-more info to come.</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C81B172-D2FC-462E-9CE6-D55522459620}" type="slidenum">
              <a:rPr lang="en-GB"/>
              <a:t>16</a:t>
            </a:fld>
            <a:endParaRPr lang="en-GB"/>
          </a:p>
        </p:txBody>
      </p:sp>
    </p:spTree>
    <p:extLst>
      <p:ext uri="{BB962C8B-B14F-4D97-AF65-F5344CB8AC3E}">
        <p14:creationId xmlns:p14="http://schemas.microsoft.com/office/powerpoint/2010/main" val="1183114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Positive-be </a:t>
            </a:r>
            <a:r>
              <a:rPr lang="en-US" dirty="0" err="1">
                <a:cs typeface="Calibri"/>
              </a:rPr>
              <a:t>enthusaistic</a:t>
            </a:r>
            <a:r>
              <a:rPr lang="en-US" dirty="0">
                <a:cs typeface="Calibri"/>
              </a:rPr>
              <a:t>-talk about feelings-it is ok to nervous/sad about leaving Reception but it is exciting to have a new room/teachers-growing up getting bigger-not the littlest children in school anymore</a:t>
            </a:r>
          </a:p>
          <a:p>
            <a:r>
              <a:rPr lang="en-US" dirty="0">
                <a:cs typeface="Calibri"/>
              </a:rPr>
              <a:t>Talk about what they will do-things that will be the same/different-HANDOUT</a:t>
            </a:r>
          </a:p>
          <a:p>
            <a:r>
              <a:rPr lang="en-US" dirty="0">
                <a:cs typeface="Calibri"/>
              </a:rPr>
              <a:t>Relationships are key-we both want the best for your child. MG feels the same and their will be opportunities to speak to her-drop off and pick ups are TBC as </a:t>
            </a:r>
            <a:r>
              <a:rPr lang="en-US" dirty="0" err="1">
                <a:cs typeface="Calibri"/>
              </a:rPr>
              <a:t>Mrs</a:t>
            </a:r>
            <a:r>
              <a:rPr lang="en-US" dirty="0">
                <a:cs typeface="Calibri"/>
              </a:rPr>
              <a:t> J wants to change how this is </a:t>
            </a:r>
            <a:r>
              <a:rPr lang="en-US" dirty="0" err="1">
                <a:cs typeface="Calibri"/>
              </a:rPr>
              <a:t>organised</a:t>
            </a:r>
            <a:r>
              <a:rPr lang="en-US" dirty="0">
                <a:cs typeface="Calibri"/>
              </a:rPr>
              <a:t> in September. There will be a different place to do this-more info to come.</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C81B172-D2FC-462E-9CE6-D55522459620}" type="slidenum">
              <a:rPr lang="en-GB"/>
              <a:t>17</a:t>
            </a:fld>
            <a:endParaRPr lang="en-GB"/>
          </a:p>
        </p:txBody>
      </p:sp>
    </p:spTree>
    <p:extLst>
      <p:ext uri="{BB962C8B-B14F-4D97-AF65-F5344CB8AC3E}">
        <p14:creationId xmlns:p14="http://schemas.microsoft.com/office/powerpoint/2010/main" val="4132923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need the children to feel safe and secure with their new teachers and their new environment to make sure that their well being remains high.</a:t>
            </a:r>
          </a:p>
          <a:p>
            <a:r>
              <a:rPr lang="en-US" dirty="0">
                <a:cs typeface="Calibri"/>
              </a:rPr>
              <a:t>They have already met MG and VB. We will swap with them so that they can come into Reception and play.</a:t>
            </a:r>
          </a:p>
          <a:p>
            <a:r>
              <a:rPr lang="en-US" dirty="0">
                <a:cs typeface="Calibri"/>
              </a:rPr>
              <a:t>We went and had a little peek in the Year 1 classroom when Year 1 were on their trip. The children sat on the carpet and tried to spot what was the same and what was different. They were shown where to put their coats and where the toilet were. They even used them!!!</a:t>
            </a:r>
          </a:p>
          <a:p>
            <a:endParaRPr lang="en-US" dirty="0">
              <a:cs typeface="Calibri"/>
            </a:endParaRPr>
          </a:p>
          <a:p>
            <a:r>
              <a:rPr lang="en-US" dirty="0">
                <a:cs typeface="Calibri"/>
              </a:rPr>
              <a:t>We will continue to go into the Year 1 classroom to listen to stories with either myself or </a:t>
            </a:r>
            <a:r>
              <a:rPr lang="en-US" dirty="0" err="1">
                <a:cs typeface="Calibri"/>
              </a:rPr>
              <a:t>Mrs</a:t>
            </a:r>
            <a:r>
              <a:rPr lang="en-US" dirty="0">
                <a:cs typeface="Calibri"/>
              </a:rPr>
              <a:t> M. </a:t>
            </a:r>
          </a:p>
          <a:p>
            <a:endParaRPr lang="en-US" dirty="0">
              <a:cs typeface="Calibri"/>
            </a:endParaRPr>
          </a:p>
          <a:p>
            <a:r>
              <a:rPr lang="en-US" dirty="0" err="1">
                <a:cs typeface="Calibri"/>
              </a:rPr>
              <a:t>Wk</a:t>
            </a:r>
            <a:r>
              <a:rPr lang="en-US" dirty="0">
                <a:cs typeface="Calibri"/>
              </a:rPr>
              <a:t>/beg-26/6-MG joins us-shadowing me/watching observing lessons/routines/expectations/getting to know the children</a:t>
            </a:r>
          </a:p>
          <a:p>
            <a:endParaRPr lang="en-US" dirty="0">
              <a:cs typeface="Calibri"/>
            </a:endParaRPr>
          </a:p>
          <a:p>
            <a:r>
              <a:rPr lang="en-US" dirty="0" err="1">
                <a:cs typeface="Calibri"/>
              </a:rPr>
              <a:t>Wk</a:t>
            </a:r>
            <a:r>
              <a:rPr lang="en-US" dirty="0">
                <a:cs typeface="Calibri"/>
              </a:rPr>
              <a:t> beg 3/7    Drop in Coffee morning Tues 4th July-get to know MG in an informal way-not a Q+A session 8.40-9.10am</a:t>
            </a:r>
          </a:p>
          <a:p>
            <a:r>
              <a:rPr lang="en-US" dirty="0">
                <a:cs typeface="Calibri"/>
              </a:rPr>
              <a:t>                         Transition day Wed 5th July-Children spend all day in Year 1 with new T/TA</a:t>
            </a:r>
          </a:p>
          <a:p>
            <a:endParaRPr lang="en-US" dirty="0">
              <a:cs typeface="Calibri"/>
            </a:endParaRPr>
          </a:p>
          <a:p>
            <a:r>
              <a:rPr lang="en-US" dirty="0">
                <a:cs typeface="Calibri"/>
              </a:rPr>
              <a:t>MG will have several opportunities over the 3 weeks to teach the Reception children-small sessions or whole am/pm-children will get to know her and her them even more.</a:t>
            </a:r>
            <a:endParaRPr lang="en-US" dirty="0">
              <a:ea typeface="Calibri" panose="020F0502020204030204"/>
              <a:cs typeface="Calibri"/>
            </a:endParaRPr>
          </a:p>
          <a:p>
            <a:endParaRPr lang="en-US" dirty="0">
              <a:ea typeface="Calibri" panose="020F0502020204030204"/>
              <a:cs typeface="Calibri"/>
            </a:endParaRPr>
          </a:p>
          <a:p>
            <a:r>
              <a:rPr lang="en-US" dirty="0">
                <a:ea typeface="Calibri" panose="020F0502020204030204"/>
                <a:cs typeface="Calibri"/>
              </a:rPr>
              <a:t>Meet the teacher-Sept.</a:t>
            </a:r>
          </a:p>
          <a:p>
            <a:endParaRPr lang="en-US" dirty="0">
              <a:ea typeface="Calibri" panose="020F0502020204030204"/>
              <a:cs typeface="Calibri"/>
            </a:endParaRPr>
          </a:p>
          <a:p>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0C81B172-D2FC-462E-9CE6-D55522459620}" type="slidenum">
              <a:rPr lang="en-GB"/>
              <a:t>18</a:t>
            </a:fld>
            <a:endParaRPr lang="en-GB"/>
          </a:p>
        </p:txBody>
      </p:sp>
    </p:spTree>
    <p:extLst>
      <p:ext uri="{BB962C8B-B14F-4D97-AF65-F5344CB8AC3E}">
        <p14:creationId xmlns:p14="http://schemas.microsoft.com/office/powerpoint/2010/main" val="1344511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Any questions?</a:t>
            </a:r>
          </a:p>
          <a:p>
            <a:endParaRPr lang="en-US" dirty="0">
              <a:ea typeface="Calibri"/>
              <a:cs typeface="Calibri"/>
            </a:endParaRPr>
          </a:p>
          <a:p>
            <a:r>
              <a:rPr lang="en-US" dirty="0">
                <a:ea typeface="Calibri"/>
                <a:cs typeface="Calibri"/>
              </a:rPr>
              <a:t>If you do not want to ask now...I'll be here or ask us later date if they pop up later.</a:t>
            </a:r>
          </a:p>
          <a:p>
            <a:endParaRPr lang="en-US" dirty="0">
              <a:ea typeface="Calibri"/>
              <a:cs typeface="Calibri"/>
            </a:endParaRPr>
          </a:p>
          <a:p>
            <a:r>
              <a:rPr lang="en-US" dirty="0">
                <a:ea typeface="Calibri"/>
                <a:cs typeface="Calibri"/>
              </a:rPr>
              <a:t>Main take away-want our transition to be smooth for our children so that they are motivated, keen and secure to have a flying start to Year 1.</a:t>
            </a:r>
          </a:p>
        </p:txBody>
      </p:sp>
      <p:sp>
        <p:nvSpPr>
          <p:cNvPr id="4" name="Slide Number Placeholder 3"/>
          <p:cNvSpPr>
            <a:spLocks noGrp="1"/>
          </p:cNvSpPr>
          <p:nvPr>
            <p:ph type="sldNum" sz="quarter" idx="5"/>
          </p:nvPr>
        </p:nvSpPr>
        <p:spPr/>
        <p:txBody>
          <a:bodyPr/>
          <a:lstStyle/>
          <a:p>
            <a:fld id="{0C81B172-D2FC-462E-9CE6-D55522459620}" type="slidenum">
              <a:rPr lang="en-GB"/>
              <a:t>19</a:t>
            </a:fld>
            <a:endParaRPr lang="en-GB"/>
          </a:p>
        </p:txBody>
      </p:sp>
    </p:spTree>
    <p:extLst>
      <p:ext uri="{BB962C8B-B14F-4D97-AF65-F5344CB8AC3E}">
        <p14:creationId xmlns:p14="http://schemas.microsoft.com/office/powerpoint/2010/main" val="1210920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Traditionally……this is how a classroom would look</a:t>
            </a:r>
          </a:p>
          <a:p>
            <a:r>
              <a:rPr lang="en-US" dirty="0">
                <a:cs typeface="Calibri"/>
              </a:rPr>
              <a:t>These are genuine comments from children about to transition into Year 1.</a:t>
            </a:r>
          </a:p>
          <a:p>
            <a:r>
              <a:rPr lang="en-US" dirty="0">
                <a:cs typeface="Calibri"/>
              </a:rPr>
              <a:t>It’s scary for them-lots of the comments are negative-not a great start!!!</a:t>
            </a:r>
          </a:p>
        </p:txBody>
      </p:sp>
      <p:sp>
        <p:nvSpPr>
          <p:cNvPr id="4" name="Slide Number Placeholder 3"/>
          <p:cNvSpPr>
            <a:spLocks noGrp="1"/>
          </p:cNvSpPr>
          <p:nvPr>
            <p:ph type="sldNum" sz="quarter" idx="5"/>
          </p:nvPr>
        </p:nvSpPr>
        <p:spPr/>
        <p:txBody>
          <a:bodyPr/>
          <a:lstStyle/>
          <a:p>
            <a:fld id="{0C81B172-D2FC-462E-9CE6-D55522459620}" type="slidenum">
              <a:t>2</a:t>
            </a:fld>
            <a:endParaRPr lang="en-GB"/>
          </a:p>
        </p:txBody>
      </p:sp>
    </p:spTree>
    <p:extLst>
      <p:ext uri="{BB962C8B-B14F-4D97-AF65-F5344CB8AC3E}">
        <p14:creationId xmlns:p14="http://schemas.microsoft.com/office/powerpoint/2010/main" val="2304268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C81B172-D2FC-462E-9CE6-D55522459620}" type="slidenum">
              <a:t>3</a:t>
            </a:fld>
            <a:endParaRPr lang="en-GB"/>
          </a:p>
        </p:txBody>
      </p:sp>
    </p:spTree>
    <p:extLst>
      <p:ext uri="{BB962C8B-B14F-4D97-AF65-F5344CB8AC3E}">
        <p14:creationId xmlns:p14="http://schemas.microsoft.com/office/powerpoint/2010/main" val="2270415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C81B172-D2FC-462E-9CE6-D55522459620}" type="slidenum">
              <a:t>4</a:t>
            </a:fld>
            <a:endParaRPr lang="en-GB"/>
          </a:p>
        </p:txBody>
      </p:sp>
    </p:spTree>
    <p:extLst>
      <p:ext uri="{BB962C8B-B14F-4D97-AF65-F5344CB8AC3E}">
        <p14:creationId xmlns:p14="http://schemas.microsoft.com/office/powerpoint/2010/main" val="810277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Mum-Thomas's exp-creative/imaginative/too formal too soon/turned off school</a:t>
            </a:r>
          </a:p>
          <a:p>
            <a:r>
              <a:rPr lang="en-US" dirty="0">
                <a:cs typeface="Calibri"/>
              </a:rPr>
              <a:t>Teacher-Year 1-crying/upset/unable to access work/well being low</a:t>
            </a:r>
          </a:p>
          <a:p>
            <a:r>
              <a:rPr lang="en-US" dirty="0">
                <a:cs typeface="Calibri"/>
              </a:rPr>
              <a:t>Didn’t get it right in past for several reasons-survey-parents would like info before they start as well in autumn term</a:t>
            </a:r>
          </a:p>
          <a:p>
            <a:r>
              <a:rPr lang="en-US" dirty="0">
                <a:cs typeface="Calibri"/>
              </a:rPr>
              <a:t>Your worries=lots already starting to ask questions</a:t>
            </a:r>
          </a:p>
          <a:p>
            <a:r>
              <a:rPr lang="en-US" dirty="0">
                <a:cs typeface="Calibri"/>
              </a:rPr>
              <a:t>Trust is heavily investing in EY's-important stage/get it right from the start-improve standards/motivation to learn.</a:t>
            </a:r>
          </a:p>
          <a:p>
            <a:r>
              <a:rPr lang="en-US" dirty="0">
                <a:cs typeface="Calibri"/>
              </a:rPr>
              <a:t> As EY lead-been on courses/training/research </a:t>
            </a:r>
            <a:r>
              <a:rPr lang="en-US" dirty="0" err="1">
                <a:cs typeface="Calibri"/>
              </a:rPr>
              <a:t>etc</a:t>
            </a:r>
            <a:r>
              <a:rPr lang="en-US" dirty="0">
                <a:cs typeface="Calibri"/>
              </a:rPr>
              <a:t> about this-asked to speak at conferences/share our journey to a more sensitive approach to starting Year 1.</a:t>
            </a:r>
          </a:p>
          <a:p>
            <a:endParaRPr lang="en-US" dirty="0">
              <a:cs typeface="Calibri"/>
            </a:endParaRPr>
          </a:p>
        </p:txBody>
      </p:sp>
      <p:sp>
        <p:nvSpPr>
          <p:cNvPr id="4" name="Slide Number Placeholder 3"/>
          <p:cNvSpPr>
            <a:spLocks noGrp="1"/>
          </p:cNvSpPr>
          <p:nvPr>
            <p:ph type="sldNum" sz="quarter" idx="5"/>
          </p:nvPr>
        </p:nvSpPr>
        <p:spPr/>
        <p:txBody>
          <a:bodyPr/>
          <a:lstStyle/>
          <a:p>
            <a:fld id="{0C81B172-D2FC-462E-9CE6-D55522459620}" type="slidenum">
              <a:t>5</a:t>
            </a:fld>
            <a:endParaRPr lang="en-GB"/>
          </a:p>
        </p:txBody>
      </p:sp>
    </p:spTree>
    <p:extLst>
      <p:ext uri="{BB962C8B-B14F-4D97-AF65-F5344CB8AC3E}">
        <p14:creationId xmlns:p14="http://schemas.microsoft.com/office/powerpoint/2010/main" val="2396876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highlight>
                  <a:srgbClr val="F5F5F5"/>
                </a:highlight>
                <a:latin typeface="Calibri" panose="020F0502020204030204" pitchFamily="34" charset="0"/>
              </a:rPr>
              <a:t>Majority not ready to be formal-some are, yes and we will be challenging them in different ways, e.g. challenges of learning they have to complete independently and to a certain expected standard, developing life skills of negotiating, working as a team, dealing with failure, being willing to take risks.</a:t>
            </a:r>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u="none" strike="noStrike" dirty="0">
                <a:solidFill>
                  <a:srgbClr val="000000"/>
                </a:solidFill>
                <a:effectLst/>
                <a:highlight>
                  <a:srgbClr val="F5F5F5"/>
                </a:highlight>
                <a:latin typeface="Calibri" panose="020F0502020204030204" pitchFamily="34" charset="0"/>
              </a:rPr>
              <a:t>Well-being is so important for learning-increases motivation to learn. Attitudes to learning that they have built in Reception are still important for life long learning-Engagement/Motivation/Thinking</a:t>
            </a:r>
            <a:r>
              <a:rPr lang="en-US" b="0" i="0" dirty="0">
                <a:solidFill>
                  <a:srgbClr val="444444"/>
                </a:solidFill>
                <a:effectLst/>
                <a:highlight>
                  <a:srgbClr val="F5F5F5"/>
                </a:highlight>
                <a:latin typeface="Calibri" panose="020F0502020204030204" pitchFamily="34" charset="0"/>
              </a:rPr>
              <a:t>​</a:t>
            </a:r>
            <a:r>
              <a:rPr lang="en-GB" b="0" i="0" dirty="0">
                <a:solidFill>
                  <a:srgbClr val="000000"/>
                </a:solidFill>
                <a:effectLst/>
                <a:latin typeface="Times New Roman" panose="02020603050405020304" pitchFamily="18" charset="0"/>
              </a:rPr>
              <a:t> </a:t>
            </a:r>
            <a:endParaRPr lang="en-US" b="0" i="0" dirty="0">
              <a:solidFill>
                <a:srgbClr val="444444"/>
              </a:solidFill>
              <a:effectLst/>
              <a:highlight>
                <a:srgbClr val="F5F5F5"/>
              </a:highlight>
              <a:latin typeface="Calibri" panose="020F0502020204030204" pitchFamily="34" charset="0"/>
            </a:endParaRP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u="none" strike="noStrike" dirty="0">
                <a:solidFill>
                  <a:srgbClr val="000000"/>
                </a:solidFill>
                <a:effectLst/>
                <a:highlight>
                  <a:srgbClr val="F5F5F5"/>
                </a:highlight>
                <a:latin typeface="Calibri" panose="020F0502020204030204" pitchFamily="34" charset="0"/>
              </a:rPr>
              <a:t>Research from Early Years Experts and early child development all state that-children learn best through play/repeated practice</a:t>
            </a:r>
          </a:p>
          <a:p>
            <a:pPr algn="l" rtl="0" fontAlgn="base"/>
            <a:endParaRPr lang="en-US" b="0" i="0" u="none" strike="noStrike" dirty="0">
              <a:solidFill>
                <a:srgbClr val="000000"/>
              </a:solidFill>
              <a:effectLst/>
              <a:highlight>
                <a:srgbClr val="F5F5F5"/>
              </a:highlight>
              <a:latin typeface="Calibri" panose="020F0502020204030204" pitchFamily="34" charset="0"/>
            </a:endParaRPr>
          </a:p>
          <a:p>
            <a:pPr algn="l" rtl="0" fontAlgn="base"/>
            <a:r>
              <a:rPr lang="en-US" b="0" i="0" u="none" strike="noStrike" dirty="0">
                <a:solidFill>
                  <a:srgbClr val="000000"/>
                </a:solidFill>
                <a:effectLst/>
                <a:highlight>
                  <a:srgbClr val="F5F5F5"/>
                </a:highlight>
                <a:latin typeface="Calibri" panose="020F0502020204030204" pitchFamily="34" charset="0"/>
              </a:rPr>
              <a:t>some aspects of their body are not developed enough yet-hands/bones. Gross motor skills/fine motor skills-still need to be developed/refined not just 2x a week in PE but everyday-all these skills so fundamental to future learning at school.</a:t>
            </a:r>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Calibri" panose="020F0502020204030204" pitchFamily="34" charset="0"/>
              </a:rPr>
              <a:t>​</a:t>
            </a:r>
          </a:p>
          <a:p>
            <a:pPr algn="l" rtl="0" fontAlgn="base"/>
            <a:r>
              <a:rPr lang="en-US" b="0" i="0" u="none" strike="noStrike" dirty="0">
                <a:solidFill>
                  <a:srgbClr val="000000"/>
                </a:solidFill>
                <a:effectLst/>
                <a:highlight>
                  <a:srgbClr val="F5F5F5"/>
                </a:highlight>
                <a:latin typeface="Calibri" panose="020F0502020204030204" pitchFamily="34" charset="0"/>
              </a:rPr>
              <a:t>Other countries-best results in education around the world are schools which start formal schooling later-Scandinavian countries. Other UK countries-continue a play based approach up to Year 2 and see the value and benefit of it.</a:t>
            </a:r>
            <a:r>
              <a:rPr lang="en-US" b="0" i="0" dirty="0">
                <a:solidFill>
                  <a:srgbClr val="444444"/>
                </a:solidFill>
                <a:effectLst/>
                <a:highlight>
                  <a:srgbClr val="F5F5F5"/>
                </a:highlight>
                <a:latin typeface="Calibri" panose="020F0502020204030204" pitchFamily="34" charset="0"/>
              </a:rPr>
              <a:t>​</a:t>
            </a:r>
          </a:p>
          <a:p>
            <a:pPr algn="l" rtl="0" fontAlgn="base"/>
            <a:r>
              <a:rPr lang="en-US" b="0" i="0" dirty="0">
                <a:solidFill>
                  <a:srgbClr val="444444"/>
                </a:solidFill>
                <a:effectLst/>
                <a:highlight>
                  <a:srgbClr val="F5F5F5"/>
                </a:highlight>
                <a:latin typeface="Calibri" panose="020F0502020204030204" pitchFamily="34" charset="0"/>
              </a:rPr>
              <a:t>​</a:t>
            </a:r>
          </a:p>
          <a:p>
            <a:endParaRPr lang="en-US" dirty="0">
              <a:cs typeface="Calibri"/>
            </a:endParaRPr>
          </a:p>
        </p:txBody>
      </p:sp>
      <p:sp>
        <p:nvSpPr>
          <p:cNvPr id="4" name="Slide Number Placeholder 3"/>
          <p:cNvSpPr>
            <a:spLocks noGrp="1"/>
          </p:cNvSpPr>
          <p:nvPr>
            <p:ph type="sldNum" sz="quarter" idx="5"/>
          </p:nvPr>
        </p:nvSpPr>
        <p:spPr/>
        <p:txBody>
          <a:bodyPr/>
          <a:lstStyle/>
          <a:p>
            <a:fld id="{0C81B172-D2FC-462E-9CE6-D55522459620}" type="slidenum">
              <a:t>6</a:t>
            </a:fld>
            <a:endParaRPr lang="en-GB"/>
          </a:p>
        </p:txBody>
      </p:sp>
    </p:spTree>
    <p:extLst>
      <p:ext uri="{BB962C8B-B14F-4D97-AF65-F5344CB8AC3E}">
        <p14:creationId xmlns:p14="http://schemas.microsoft.com/office/powerpoint/2010/main" val="2635256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High well being from day 1</a:t>
            </a:r>
          </a:p>
          <a:p>
            <a:endParaRPr lang="en-US" dirty="0">
              <a:cs typeface="Calibri"/>
            </a:endParaRPr>
          </a:p>
          <a:p>
            <a:r>
              <a:rPr lang="en-US" dirty="0">
                <a:cs typeface="Calibri"/>
              </a:rPr>
              <a:t>Active learners=motivated/think/curious</a:t>
            </a:r>
          </a:p>
          <a:p>
            <a:endParaRPr lang="en-US" dirty="0">
              <a:cs typeface="Calibri"/>
            </a:endParaRPr>
          </a:p>
          <a:p>
            <a:r>
              <a:rPr lang="en-US" dirty="0">
                <a:cs typeface="Calibri"/>
              </a:rPr>
              <a:t>Small groups-T/TA able to support children to become more independent gradually/strong relationships are developed and language are developed.</a:t>
            </a:r>
          </a:p>
        </p:txBody>
      </p:sp>
      <p:sp>
        <p:nvSpPr>
          <p:cNvPr id="4" name="Slide Number Placeholder 3"/>
          <p:cNvSpPr>
            <a:spLocks noGrp="1"/>
          </p:cNvSpPr>
          <p:nvPr>
            <p:ph type="sldNum" sz="quarter" idx="5"/>
          </p:nvPr>
        </p:nvSpPr>
        <p:spPr/>
        <p:txBody>
          <a:bodyPr/>
          <a:lstStyle/>
          <a:p>
            <a:fld id="{0C81B172-D2FC-462E-9CE6-D55522459620}" type="slidenum">
              <a:t>7</a:t>
            </a:fld>
            <a:endParaRPr lang="en-GB"/>
          </a:p>
        </p:txBody>
      </p:sp>
    </p:spTree>
    <p:extLst>
      <p:ext uri="{BB962C8B-B14F-4D97-AF65-F5344CB8AC3E}">
        <p14:creationId xmlns:p14="http://schemas.microsoft.com/office/powerpoint/2010/main" val="4133187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C81B172-D2FC-462E-9CE6-D55522459620}" type="slidenum">
              <a:t>8</a:t>
            </a:fld>
            <a:endParaRPr lang="en-GB"/>
          </a:p>
        </p:txBody>
      </p:sp>
    </p:spTree>
    <p:extLst>
      <p:ext uri="{BB962C8B-B14F-4D97-AF65-F5344CB8AC3E}">
        <p14:creationId xmlns:p14="http://schemas.microsoft.com/office/powerpoint/2010/main" val="1377297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Miss </a:t>
            </a:r>
            <a:r>
              <a:rPr lang="en-US" dirty="0" err="1">
                <a:cs typeface="Calibri"/>
              </a:rPr>
              <a:t>Groucott</a:t>
            </a:r>
            <a:r>
              <a:rPr lang="en-US" dirty="0">
                <a:cs typeface="Calibri"/>
              </a:rPr>
              <a:t>-Early Careers teacher (ECT+1) full time but as part of training has 1 day out of class-training/</a:t>
            </a:r>
            <a:r>
              <a:rPr lang="en-US" dirty="0" err="1">
                <a:cs typeface="Calibri"/>
              </a:rPr>
              <a:t>ppa</a:t>
            </a:r>
            <a:r>
              <a:rPr lang="en-US" dirty="0">
                <a:cs typeface="Calibri"/>
              </a:rPr>
              <a:t>-covered by regular teacher </a:t>
            </a:r>
          </a:p>
          <a:p>
            <a:r>
              <a:rPr lang="en-US" dirty="0">
                <a:cs typeface="Calibri"/>
              </a:rPr>
              <a:t>Teaching assistant-</a:t>
            </a:r>
            <a:r>
              <a:rPr lang="en-US" dirty="0" err="1">
                <a:cs typeface="Calibri"/>
              </a:rPr>
              <a:t>Mrs</a:t>
            </a:r>
            <a:r>
              <a:rPr lang="en-US" dirty="0">
                <a:cs typeface="Calibri"/>
              </a:rPr>
              <a:t> Brown</a:t>
            </a:r>
          </a:p>
          <a:p>
            <a:r>
              <a:rPr lang="en-US" dirty="0">
                <a:cs typeface="Calibri"/>
              </a:rPr>
              <a:t>Me-ECT mentor-guiding MG/overseeing the children and their progress    </a:t>
            </a:r>
            <a:r>
              <a:rPr lang="en-US" dirty="0" err="1">
                <a:cs typeface="Calibri"/>
              </a:rPr>
              <a:t>Mrs</a:t>
            </a:r>
            <a:r>
              <a:rPr lang="en-US" dirty="0">
                <a:cs typeface="Calibri"/>
              </a:rPr>
              <a:t> J-overseeing me and MG-in and out of classroom's all the time including mine!!</a:t>
            </a:r>
          </a:p>
        </p:txBody>
      </p:sp>
      <p:sp>
        <p:nvSpPr>
          <p:cNvPr id="4" name="Slide Number Placeholder 3"/>
          <p:cNvSpPr>
            <a:spLocks noGrp="1"/>
          </p:cNvSpPr>
          <p:nvPr>
            <p:ph type="sldNum" sz="quarter" idx="5"/>
          </p:nvPr>
        </p:nvSpPr>
        <p:spPr/>
        <p:txBody>
          <a:bodyPr/>
          <a:lstStyle/>
          <a:p>
            <a:fld id="{0C81B172-D2FC-462E-9CE6-D55522459620}" type="slidenum">
              <a:t>9</a:t>
            </a:fld>
            <a:endParaRPr lang="en-GB"/>
          </a:p>
        </p:txBody>
      </p:sp>
    </p:spTree>
    <p:extLst>
      <p:ext uri="{BB962C8B-B14F-4D97-AF65-F5344CB8AC3E}">
        <p14:creationId xmlns:p14="http://schemas.microsoft.com/office/powerpoint/2010/main" val="550219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10/06/2024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10/06/2024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10/06/2024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10/06/2024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10/06/2024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10/06/2024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10/06/2024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10/06/2024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10/06/2024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10/06/2024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10/06/2024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10/06/2024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87C619C-EBAB-488E-96B9-153AA4C9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130DA1C1-36FD-41D8-9826-EE797BF39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5331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E1569350-9BC9-1524-10EB-F12DEF07DA87}"/>
              </a:ext>
            </a:extLst>
          </p:cNvPr>
          <p:cNvSpPr txBox="1"/>
          <p:nvPr/>
        </p:nvSpPr>
        <p:spPr>
          <a:xfrm>
            <a:off x="366486" y="774918"/>
            <a:ext cx="6928378" cy="332425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lnSpcReduction="10000"/>
          </a:bodyPr>
          <a:lstStyle/>
          <a:p>
            <a:pPr>
              <a:lnSpc>
                <a:spcPct val="90000"/>
              </a:lnSpc>
              <a:spcBef>
                <a:spcPct val="0"/>
              </a:spcBef>
              <a:spcAft>
                <a:spcPts val="600"/>
              </a:spcAft>
            </a:pPr>
            <a:r>
              <a:rPr lang="en-US" sz="4600" b="1" dirty="0">
                <a:solidFill>
                  <a:srgbClr val="FFFFFF"/>
                </a:solidFill>
                <a:latin typeface="Segoe Print"/>
                <a:ea typeface="+mj-ea"/>
                <a:cs typeface="+mj-cs"/>
              </a:rPr>
              <a:t>Welcome to the </a:t>
            </a:r>
          </a:p>
          <a:p>
            <a:pPr>
              <a:lnSpc>
                <a:spcPct val="90000"/>
              </a:lnSpc>
              <a:spcBef>
                <a:spcPct val="0"/>
              </a:spcBef>
              <a:spcAft>
                <a:spcPts val="600"/>
              </a:spcAft>
            </a:pPr>
            <a:r>
              <a:rPr lang="en-US" sz="4600" b="1" dirty="0">
                <a:solidFill>
                  <a:srgbClr val="FFFFFF"/>
                </a:solidFill>
                <a:latin typeface="Segoe Print"/>
                <a:ea typeface="+mj-ea"/>
                <a:cs typeface="+mj-cs"/>
              </a:rPr>
              <a:t>   </a:t>
            </a:r>
          </a:p>
          <a:p>
            <a:pPr>
              <a:lnSpc>
                <a:spcPct val="90000"/>
              </a:lnSpc>
              <a:spcBef>
                <a:spcPct val="0"/>
              </a:spcBef>
              <a:spcAft>
                <a:spcPts val="600"/>
              </a:spcAft>
            </a:pPr>
            <a:r>
              <a:rPr lang="en-US" sz="4600" b="1" dirty="0">
                <a:latin typeface="Segoe Print"/>
                <a:ea typeface="+mj-ea"/>
                <a:cs typeface="+mj-cs"/>
              </a:rPr>
              <a:t>Moving on to Year 1</a:t>
            </a:r>
            <a:endParaRPr lang="en-US" sz="4600">
              <a:latin typeface="Segoe Print"/>
              <a:ea typeface="+mj-ea"/>
              <a:cs typeface="+mj-cs"/>
            </a:endParaRPr>
          </a:p>
          <a:p>
            <a:pPr>
              <a:lnSpc>
                <a:spcPct val="90000"/>
              </a:lnSpc>
              <a:spcBef>
                <a:spcPct val="0"/>
              </a:spcBef>
              <a:spcAft>
                <a:spcPts val="600"/>
              </a:spcAft>
            </a:pPr>
            <a:endParaRPr lang="en-US" sz="4600" b="1" dirty="0">
              <a:latin typeface="Segoe Print"/>
              <a:ea typeface="+mj-ea"/>
              <a:cs typeface="+mj-cs"/>
            </a:endParaRPr>
          </a:p>
          <a:p>
            <a:pPr>
              <a:lnSpc>
                <a:spcPct val="90000"/>
              </a:lnSpc>
              <a:spcBef>
                <a:spcPct val="0"/>
              </a:spcBef>
              <a:spcAft>
                <a:spcPts val="600"/>
              </a:spcAft>
            </a:pPr>
            <a:r>
              <a:rPr lang="en-US" sz="4600" b="1" dirty="0">
                <a:solidFill>
                  <a:srgbClr val="FFFFFF"/>
                </a:solidFill>
                <a:latin typeface="Segoe Print"/>
                <a:ea typeface="+mj-ea"/>
                <a:cs typeface="+mj-cs"/>
              </a:rPr>
              <a:t>Workshop</a:t>
            </a:r>
            <a:endParaRPr lang="en-US" sz="4600" dirty="0">
              <a:solidFill>
                <a:srgbClr val="FFFFFF"/>
              </a:solidFill>
              <a:latin typeface="Segoe Print"/>
              <a:ea typeface="+mj-ea"/>
              <a:cs typeface="+mj-cs"/>
            </a:endParaRPr>
          </a:p>
        </p:txBody>
      </p:sp>
      <p:pic>
        <p:nvPicPr>
          <p:cNvPr id="4" name="Picture 4" descr="Logo&#10;&#10;Description automatically generated">
            <a:extLst>
              <a:ext uri="{FF2B5EF4-FFF2-40B4-BE49-F238E27FC236}">
                <a16:creationId xmlns:a16="http://schemas.microsoft.com/office/drawing/2014/main" id="{81B9149A-166D-217B-B794-F682602F7389}"/>
              </a:ext>
            </a:extLst>
          </p:cNvPr>
          <p:cNvPicPr>
            <a:picLocks noChangeAspect="1"/>
          </p:cNvPicPr>
          <p:nvPr/>
        </p:nvPicPr>
        <p:blipFill>
          <a:blip r:embed="rId3"/>
          <a:stretch>
            <a:fillRect/>
          </a:stretch>
        </p:blipFill>
        <p:spPr>
          <a:xfrm>
            <a:off x="8349628" y="283464"/>
            <a:ext cx="3047972" cy="2904040"/>
          </a:xfrm>
          <a:prstGeom prst="rect">
            <a:avLst/>
          </a:prstGeom>
        </p:spPr>
      </p:pic>
      <p:sp>
        <p:nvSpPr>
          <p:cNvPr id="17" name="sketch line">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75" y="4252192"/>
            <a:ext cx="4056549" cy="18288"/>
          </a:xfrm>
          <a:custGeom>
            <a:avLst/>
            <a:gdLst>
              <a:gd name="connsiteX0" fmla="*/ 0 w 4056549"/>
              <a:gd name="connsiteY0" fmla="*/ 0 h 18288"/>
              <a:gd name="connsiteX1" fmla="*/ 676092 w 4056549"/>
              <a:gd name="connsiteY1" fmla="*/ 0 h 18288"/>
              <a:gd name="connsiteX2" fmla="*/ 1271052 w 4056549"/>
              <a:gd name="connsiteY2" fmla="*/ 0 h 18288"/>
              <a:gd name="connsiteX3" fmla="*/ 1947144 w 4056549"/>
              <a:gd name="connsiteY3" fmla="*/ 0 h 18288"/>
              <a:gd name="connsiteX4" fmla="*/ 2501539 w 4056549"/>
              <a:gd name="connsiteY4" fmla="*/ 0 h 18288"/>
              <a:gd name="connsiteX5" fmla="*/ 3137065 w 4056549"/>
              <a:gd name="connsiteY5" fmla="*/ 0 h 18288"/>
              <a:gd name="connsiteX6" fmla="*/ 4056549 w 4056549"/>
              <a:gd name="connsiteY6" fmla="*/ 0 h 18288"/>
              <a:gd name="connsiteX7" fmla="*/ 4056549 w 4056549"/>
              <a:gd name="connsiteY7" fmla="*/ 18288 h 18288"/>
              <a:gd name="connsiteX8" fmla="*/ 3380458 w 4056549"/>
              <a:gd name="connsiteY8" fmla="*/ 18288 h 18288"/>
              <a:gd name="connsiteX9" fmla="*/ 2663801 w 4056549"/>
              <a:gd name="connsiteY9" fmla="*/ 18288 h 18288"/>
              <a:gd name="connsiteX10" fmla="*/ 2068840 w 4056549"/>
              <a:gd name="connsiteY10" fmla="*/ 18288 h 18288"/>
              <a:gd name="connsiteX11" fmla="*/ 1311618 w 4056549"/>
              <a:gd name="connsiteY11" fmla="*/ 18288 h 18288"/>
              <a:gd name="connsiteX12" fmla="*/ 716657 w 4056549"/>
              <a:gd name="connsiteY12" fmla="*/ 18288 h 18288"/>
              <a:gd name="connsiteX13" fmla="*/ 0 w 4056549"/>
              <a:gd name="connsiteY13" fmla="*/ 18288 h 18288"/>
              <a:gd name="connsiteX14" fmla="*/ 0 w 4056549"/>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stroke="0"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artoon of a child and child holding hands&#10;&#10;Description automatically generated">
            <a:extLst>
              <a:ext uri="{FF2B5EF4-FFF2-40B4-BE49-F238E27FC236}">
                <a16:creationId xmlns:a16="http://schemas.microsoft.com/office/drawing/2014/main" id="{3B79D155-A213-F501-3EC3-4C8402FB5F17}"/>
              </a:ext>
            </a:extLst>
          </p:cNvPr>
          <p:cNvPicPr>
            <a:picLocks noChangeAspect="1"/>
          </p:cNvPicPr>
          <p:nvPr/>
        </p:nvPicPr>
        <p:blipFill rotWithShape="1">
          <a:blip r:embed="rId4"/>
          <a:srcRect l="139" t="1217" r="-2395" b="-8593"/>
          <a:stretch/>
        </p:blipFill>
        <p:spPr>
          <a:xfrm>
            <a:off x="8198787" y="3429000"/>
            <a:ext cx="3318161" cy="3297645"/>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9261D-D578-4FA5-37E8-17CBBDE2EDAA}"/>
              </a:ext>
            </a:extLst>
          </p:cNvPr>
          <p:cNvSpPr>
            <a:spLocks noGrp="1"/>
          </p:cNvSpPr>
          <p:nvPr>
            <p:ph type="title"/>
          </p:nvPr>
        </p:nvSpPr>
        <p:spPr>
          <a:xfrm>
            <a:off x="572493" y="238539"/>
            <a:ext cx="11018520" cy="1434415"/>
          </a:xfrm>
        </p:spPr>
        <p:txBody>
          <a:bodyPr anchor="b">
            <a:normAutofit fontScale="90000"/>
          </a:bodyPr>
          <a:lstStyle/>
          <a:p>
            <a:r>
              <a:rPr lang="en-GB" sz="5000" dirty="0">
                <a:latin typeface="Segoe Print"/>
                <a:cs typeface="Calibri Light"/>
              </a:rPr>
              <a:t>What will my child be learning in Year 1?</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BE069F-E7DD-F2CA-81C2-1328A881E0CF}"/>
              </a:ext>
            </a:extLst>
          </p:cNvPr>
          <p:cNvSpPr>
            <a:spLocks noGrp="1"/>
          </p:cNvSpPr>
          <p:nvPr>
            <p:ph idx="1"/>
          </p:nvPr>
        </p:nvSpPr>
        <p:spPr>
          <a:xfrm>
            <a:off x="572493" y="2071316"/>
            <a:ext cx="6713552" cy="4119172"/>
          </a:xfrm>
        </p:spPr>
        <p:txBody>
          <a:bodyPr vert="horz" lIns="91440" tIns="45720" rIns="91440" bIns="45720" rtlCol="0" anchor="t">
            <a:normAutofit/>
          </a:bodyPr>
          <a:lstStyle/>
          <a:p>
            <a:r>
              <a:rPr lang="en-GB" sz="2200" dirty="0">
                <a:latin typeface="Segoe Print"/>
              </a:rPr>
              <a:t>At the end of EYFS-Children are either working towards or at expected standards</a:t>
            </a:r>
          </a:p>
          <a:p>
            <a:endParaRPr lang="en-GB" sz="2200" dirty="0">
              <a:latin typeface="Segoe Print"/>
            </a:endParaRPr>
          </a:p>
          <a:p>
            <a:r>
              <a:rPr lang="en-GB" sz="2200" b="1" dirty="0">
                <a:latin typeface="Segoe Print"/>
              </a:rPr>
              <a:t>Expected</a:t>
            </a:r>
            <a:r>
              <a:rPr lang="en-GB" sz="2200" dirty="0">
                <a:latin typeface="Segoe Print"/>
              </a:rPr>
              <a:t> children will begin Year 1 National Curriculum</a:t>
            </a:r>
          </a:p>
          <a:p>
            <a:endParaRPr lang="en-GB" sz="2200" dirty="0">
              <a:latin typeface="Segoe Print"/>
            </a:endParaRPr>
          </a:p>
          <a:p>
            <a:r>
              <a:rPr lang="en-GB" sz="2200" b="1" dirty="0">
                <a:latin typeface="Segoe Print"/>
              </a:rPr>
              <a:t>Working towards </a:t>
            </a:r>
            <a:r>
              <a:rPr lang="en-GB" sz="2200" dirty="0">
                <a:latin typeface="Segoe Print"/>
              </a:rPr>
              <a:t>will continue to work on EYFS expectations</a:t>
            </a:r>
          </a:p>
        </p:txBody>
      </p:sp>
      <p:pic>
        <p:nvPicPr>
          <p:cNvPr id="4" name="Picture 4">
            <a:extLst>
              <a:ext uri="{FF2B5EF4-FFF2-40B4-BE49-F238E27FC236}">
                <a16:creationId xmlns:a16="http://schemas.microsoft.com/office/drawing/2014/main" id="{3AB02581-B1EC-3510-DA01-4FB61317B94A}"/>
              </a:ext>
            </a:extLst>
          </p:cNvPr>
          <p:cNvPicPr>
            <a:picLocks noChangeAspect="1"/>
          </p:cNvPicPr>
          <p:nvPr/>
        </p:nvPicPr>
        <p:blipFill rotWithShape="1">
          <a:blip r:embed="rId3"/>
          <a:srcRect l="3367" r="20698" b="-1"/>
          <a:stretch/>
        </p:blipFill>
        <p:spPr>
          <a:xfrm>
            <a:off x="7627277" y="2130262"/>
            <a:ext cx="3747541" cy="3890893"/>
          </a:xfrm>
          <a:prstGeom prst="rect">
            <a:avLst/>
          </a:prstGeom>
        </p:spPr>
      </p:pic>
    </p:spTree>
    <p:extLst>
      <p:ext uri="{BB962C8B-B14F-4D97-AF65-F5344CB8AC3E}">
        <p14:creationId xmlns:p14="http://schemas.microsoft.com/office/powerpoint/2010/main" val="2383530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9261D-D578-4FA5-37E8-17CBBDE2EDAA}"/>
              </a:ext>
            </a:extLst>
          </p:cNvPr>
          <p:cNvSpPr>
            <a:spLocks noGrp="1"/>
          </p:cNvSpPr>
          <p:nvPr>
            <p:ph type="title"/>
          </p:nvPr>
        </p:nvSpPr>
        <p:spPr>
          <a:xfrm>
            <a:off x="572493" y="238539"/>
            <a:ext cx="11018520" cy="1434415"/>
          </a:xfrm>
        </p:spPr>
        <p:txBody>
          <a:bodyPr anchor="b">
            <a:normAutofit/>
          </a:bodyPr>
          <a:lstStyle/>
          <a:p>
            <a:r>
              <a:rPr lang="en-GB" sz="5000" dirty="0">
                <a:latin typeface="Segoe Print"/>
                <a:cs typeface="Calibri Light"/>
              </a:rPr>
              <a:t>What will my child be learning?</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BE069F-E7DD-F2CA-81C2-1328A881E0CF}"/>
              </a:ext>
            </a:extLst>
          </p:cNvPr>
          <p:cNvSpPr>
            <a:spLocks noGrp="1"/>
          </p:cNvSpPr>
          <p:nvPr>
            <p:ph idx="1"/>
          </p:nvPr>
        </p:nvSpPr>
        <p:spPr>
          <a:xfrm>
            <a:off x="572493" y="2071316"/>
            <a:ext cx="6713552" cy="4119172"/>
          </a:xfrm>
        </p:spPr>
        <p:txBody>
          <a:bodyPr vert="horz" lIns="91440" tIns="45720" rIns="91440" bIns="45720" rtlCol="0" anchor="t">
            <a:normAutofit/>
          </a:bodyPr>
          <a:lstStyle/>
          <a:p>
            <a:r>
              <a:rPr lang="en-GB" sz="2200" b="1" dirty="0">
                <a:latin typeface="Segoe Print"/>
              </a:rPr>
              <a:t>SAME</a:t>
            </a:r>
            <a:r>
              <a:rPr lang="en-GB" sz="2200" dirty="0">
                <a:latin typeface="Segoe Print"/>
              </a:rPr>
              <a:t>-Jigsaw/Phonics/Guided Reading groups/Literacy/Maths/PE</a:t>
            </a:r>
          </a:p>
          <a:p>
            <a:endParaRPr lang="en-GB" sz="2200" dirty="0">
              <a:latin typeface="Segoe Print"/>
            </a:endParaRPr>
          </a:p>
          <a:p>
            <a:endParaRPr lang="en-GB" sz="2200" dirty="0">
              <a:latin typeface="Segoe Print"/>
            </a:endParaRPr>
          </a:p>
          <a:p>
            <a:r>
              <a:rPr lang="en-GB" sz="2200" b="1" dirty="0">
                <a:latin typeface="Segoe Print"/>
              </a:rPr>
              <a:t>DIFFERENT</a:t>
            </a:r>
            <a:r>
              <a:rPr lang="en-GB" sz="2200" dirty="0">
                <a:latin typeface="Segoe Print"/>
              </a:rPr>
              <a:t>-traditional named subjects for curriculum work-History/Art/Computing etc.</a:t>
            </a:r>
          </a:p>
          <a:p>
            <a:endParaRPr lang="en-GB" sz="2200" dirty="0">
              <a:latin typeface="Segoe Print"/>
            </a:endParaRPr>
          </a:p>
        </p:txBody>
      </p:sp>
      <p:pic>
        <p:nvPicPr>
          <p:cNvPr id="4" name="Picture 4" descr="A picture containing clipart&#10;&#10;Description automatically generated">
            <a:extLst>
              <a:ext uri="{FF2B5EF4-FFF2-40B4-BE49-F238E27FC236}">
                <a16:creationId xmlns:a16="http://schemas.microsoft.com/office/drawing/2014/main" id="{2B84D349-47BB-BE38-F8A7-128249C1DD6D}"/>
              </a:ext>
            </a:extLst>
          </p:cNvPr>
          <p:cNvPicPr>
            <a:picLocks noChangeAspect="1"/>
          </p:cNvPicPr>
          <p:nvPr/>
        </p:nvPicPr>
        <p:blipFill rotWithShape="1">
          <a:blip r:embed="rId3"/>
          <a:srcRect t="324" r="2" b="5302"/>
          <a:stretch/>
        </p:blipFill>
        <p:spPr>
          <a:xfrm>
            <a:off x="7603087" y="2081881"/>
            <a:ext cx="4001540" cy="4181178"/>
          </a:xfrm>
          <a:prstGeom prst="rect">
            <a:avLst/>
          </a:prstGeom>
        </p:spPr>
      </p:pic>
    </p:spTree>
    <p:extLst>
      <p:ext uri="{BB962C8B-B14F-4D97-AF65-F5344CB8AC3E}">
        <p14:creationId xmlns:p14="http://schemas.microsoft.com/office/powerpoint/2010/main" val="2186750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9261D-D578-4FA5-37E8-17CBBDE2EDAA}"/>
              </a:ext>
            </a:extLst>
          </p:cNvPr>
          <p:cNvSpPr>
            <a:spLocks noGrp="1"/>
          </p:cNvSpPr>
          <p:nvPr>
            <p:ph type="title"/>
          </p:nvPr>
        </p:nvSpPr>
        <p:spPr>
          <a:xfrm>
            <a:off x="640080" y="325369"/>
            <a:ext cx="4368602" cy="1956841"/>
          </a:xfrm>
        </p:spPr>
        <p:txBody>
          <a:bodyPr anchor="b">
            <a:normAutofit/>
          </a:bodyPr>
          <a:lstStyle/>
          <a:p>
            <a:r>
              <a:rPr lang="en-GB" sz="4200">
                <a:latin typeface="Segoe Print"/>
                <a:cs typeface="Calibri Light"/>
              </a:rPr>
              <a:t>How will my child be learning?</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BE069F-E7DD-F2CA-81C2-1328A881E0CF}"/>
              </a:ext>
            </a:extLst>
          </p:cNvPr>
          <p:cNvSpPr>
            <a:spLocks noGrp="1"/>
          </p:cNvSpPr>
          <p:nvPr>
            <p:ph idx="1"/>
          </p:nvPr>
        </p:nvSpPr>
        <p:spPr>
          <a:xfrm>
            <a:off x="640080" y="2872899"/>
            <a:ext cx="4243589" cy="3320668"/>
          </a:xfrm>
        </p:spPr>
        <p:txBody>
          <a:bodyPr vert="horz" lIns="91440" tIns="45720" rIns="91440" bIns="45720" rtlCol="0" anchor="t">
            <a:normAutofit lnSpcReduction="10000"/>
          </a:bodyPr>
          <a:lstStyle/>
          <a:p>
            <a:r>
              <a:rPr lang="en-GB" sz="2200" dirty="0">
                <a:latin typeface="Segoe Print"/>
                <a:cs typeface="Calibri"/>
              </a:rPr>
              <a:t>Whole class carpet sessions</a:t>
            </a:r>
          </a:p>
          <a:p>
            <a:r>
              <a:rPr lang="en-GB" sz="2200" dirty="0">
                <a:latin typeface="Segoe Print"/>
                <a:cs typeface="Calibri"/>
              </a:rPr>
              <a:t>Small group work with T/TA</a:t>
            </a:r>
          </a:p>
          <a:p>
            <a:r>
              <a:rPr lang="en-GB" sz="2200" dirty="0">
                <a:latin typeface="Segoe Print"/>
                <a:cs typeface="Calibri"/>
              </a:rPr>
              <a:t>Continuous provision "play" with T/TA</a:t>
            </a:r>
          </a:p>
          <a:p>
            <a:r>
              <a:rPr lang="en-GB" sz="2200" dirty="0">
                <a:latin typeface="Segoe Print"/>
                <a:cs typeface="Calibri"/>
              </a:rPr>
              <a:t>Independent tasks "Challenges" to extend/practise learning/learn expectations of standards</a:t>
            </a:r>
          </a:p>
          <a:p>
            <a:endParaRPr lang="en-GB" sz="2200" dirty="0">
              <a:latin typeface="Segoe Print"/>
              <a:cs typeface="Calibri"/>
            </a:endParaRPr>
          </a:p>
        </p:txBody>
      </p:sp>
      <p:pic>
        <p:nvPicPr>
          <p:cNvPr id="4" name="Picture 4">
            <a:extLst>
              <a:ext uri="{FF2B5EF4-FFF2-40B4-BE49-F238E27FC236}">
                <a16:creationId xmlns:a16="http://schemas.microsoft.com/office/drawing/2014/main" id="{F4151D2B-D06D-874D-0FAB-881EAC97D4C4}"/>
              </a:ext>
            </a:extLst>
          </p:cNvPr>
          <p:cNvPicPr>
            <a:picLocks noChangeAspect="1"/>
          </p:cNvPicPr>
          <p:nvPr/>
        </p:nvPicPr>
        <p:blipFill rotWithShape="1">
          <a:blip r:embed="rId3"/>
          <a:srcRect l="13459" r="955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54344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9261D-D578-4FA5-37E8-17CBBDE2EDAA}"/>
              </a:ext>
            </a:extLst>
          </p:cNvPr>
          <p:cNvSpPr>
            <a:spLocks noGrp="1"/>
          </p:cNvSpPr>
          <p:nvPr>
            <p:ph type="title"/>
          </p:nvPr>
        </p:nvSpPr>
        <p:spPr>
          <a:xfrm>
            <a:off x="640080" y="325369"/>
            <a:ext cx="4368602" cy="1956841"/>
          </a:xfrm>
        </p:spPr>
        <p:txBody>
          <a:bodyPr anchor="b">
            <a:normAutofit fontScale="90000"/>
          </a:bodyPr>
          <a:lstStyle/>
          <a:p>
            <a:r>
              <a:rPr lang="en-GB" sz="5400" dirty="0">
                <a:latin typeface="Segoe Print"/>
                <a:cs typeface="Calibri Light"/>
              </a:rPr>
              <a:t>How is this different from before?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BE069F-E7DD-F2CA-81C2-1328A881E0CF}"/>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endParaRPr lang="en-GB" sz="1700" dirty="0">
              <a:latin typeface="Segoe Print"/>
              <a:cs typeface="Calibri"/>
            </a:endParaRPr>
          </a:p>
          <a:p>
            <a:pPr marL="0" indent="0">
              <a:buNone/>
            </a:pPr>
            <a:r>
              <a:rPr lang="en-GB" sz="1700" dirty="0">
                <a:latin typeface="Segoe Print"/>
                <a:cs typeface="Calibri"/>
              </a:rPr>
              <a:t>Continuous provision was used for initial week or so</a:t>
            </a:r>
          </a:p>
          <a:p>
            <a:pPr marL="0" indent="0">
              <a:buNone/>
            </a:pPr>
            <a:endParaRPr lang="en-GB" sz="1700" dirty="0">
              <a:latin typeface="Segoe Print"/>
              <a:cs typeface="Calibri"/>
            </a:endParaRPr>
          </a:p>
          <a:p>
            <a:pPr marL="0" indent="0">
              <a:buNone/>
            </a:pPr>
            <a:r>
              <a:rPr lang="en-GB" sz="1700" dirty="0">
                <a:latin typeface="Segoe Print"/>
                <a:cs typeface="Calibri"/>
              </a:rPr>
              <a:t>Children sat at tables to work right from the start</a:t>
            </a:r>
            <a:endParaRPr lang="en-GB" dirty="0"/>
          </a:p>
          <a:p>
            <a:pPr marL="0" indent="0">
              <a:buNone/>
            </a:pPr>
            <a:endParaRPr lang="en-GB" sz="1700" dirty="0">
              <a:latin typeface="Segoe Print"/>
              <a:cs typeface="Calibri"/>
            </a:endParaRPr>
          </a:p>
          <a:p>
            <a:pPr marL="0" indent="0">
              <a:buNone/>
            </a:pPr>
            <a:r>
              <a:rPr lang="en-GB" sz="1700" dirty="0">
                <a:latin typeface="Segoe Print"/>
                <a:cs typeface="Calibri"/>
              </a:rPr>
              <a:t>Children expected to work more independently of an adult from the start!!</a:t>
            </a:r>
          </a:p>
        </p:txBody>
      </p:sp>
      <p:pic>
        <p:nvPicPr>
          <p:cNvPr id="4" name="Picture 4" descr="A picture containing text, toy, room&#10;&#10;Description automatically generated">
            <a:extLst>
              <a:ext uri="{FF2B5EF4-FFF2-40B4-BE49-F238E27FC236}">
                <a16:creationId xmlns:a16="http://schemas.microsoft.com/office/drawing/2014/main" id="{BCE4576F-07AC-AE66-18E7-B24F4B2F5FC7}"/>
              </a:ext>
            </a:extLst>
          </p:cNvPr>
          <p:cNvPicPr>
            <a:picLocks noChangeAspect="1"/>
          </p:cNvPicPr>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207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9261D-D578-4FA5-37E8-17CBBDE2EDAA}"/>
              </a:ext>
            </a:extLst>
          </p:cNvPr>
          <p:cNvSpPr>
            <a:spLocks noGrp="1"/>
          </p:cNvSpPr>
          <p:nvPr>
            <p:ph type="title"/>
          </p:nvPr>
        </p:nvSpPr>
        <p:spPr>
          <a:xfrm>
            <a:off x="795528" y="386930"/>
            <a:ext cx="10141799" cy="1300554"/>
          </a:xfrm>
        </p:spPr>
        <p:txBody>
          <a:bodyPr anchor="b">
            <a:normAutofit/>
          </a:bodyPr>
          <a:lstStyle/>
          <a:p>
            <a:r>
              <a:rPr lang="en-GB" dirty="0">
                <a:latin typeface="Segoe Print"/>
                <a:cs typeface="Calibri Light"/>
              </a:rPr>
              <a:t>What can I do as a parent?</a:t>
            </a:r>
          </a:p>
        </p:txBody>
      </p:sp>
      <p:sp>
        <p:nvSpPr>
          <p:cNvPr id="13" name="Rectangle 1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A0FB2994-7D3A-3484-E171-F952B6798A13}"/>
              </a:ext>
            </a:extLst>
          </p:cNvPr>
          <p:cNvPicPr>
            <a:picLocks noChangeAspect="1"/>
          </p:cNvPicPr>
          <p:nvPr/>
        </p:nvPicPr>
        <p:blipFill rotWithShape="1">
          <a:blip r:embed="rId3"/>
          <a:srcRect r="235" b="10101"/>
          <a:stretch/>
        </p:blipFill>
        <p:spPr>
          <a:xfrm>
            <a:off x="635295" y="3184398"/>
            <a:ext cx="5138189" cy="2152972"/>
          </a:xfrm>
          <a:prstGeom prst="rect">
            <a:avLst/>
          </a:prstGeom>
        </p:spPr>
      </p:pic>
      <p:sp>
        <p:nvSpPr>
          <p:cNvPr id="17" name="Rectangle 1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C171854-AB59-85B4-7407-7F39191A214F}"/>
              </a:ext>
            </a:extLst>
          </p:cNvPr>
          <p:cNvSpPr txBox="1"/>
          <p:nvPr/>
        </p:nvSpPr>
        <p:spPr>
          <a:xfrm>
            <a:off x="6086928" y="2539999"/>
            <a:ext cx="514652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400" dirty="0">
                <a:latin typeface="Segoe Print"/>
                <a:cs typeface="Calibri" panose="020F0502020204030204"/>
              </a:rPr>
              <a:t>Talk positively about the move</a:t>
            </a:r>
          </a:p>
          <a:p>
            <a:pPr marL="285750" indent="-285750">
              <a:buFont typeface="Arial"/>
              <a:buChar char="•"/>
            </a:pPr>
            <a:endParaRPr lang="en-GB" sz="2400" dirty="0">
              <a:latin typeface="Segoe Print"/>
              <a:cs typeface="Calibri" panose="020F0502020204030204"/>
            </a:endParaRPr>
          </a:p>
          <a:p>
            <a:pPr marL="285750" indent="-285750">
              <a:buFont typeface="Arial"/>
              <a:buChar char="•"/>
            </a:pPr>
            <a:r>
              <a:rPr lang="en-GB" sz="2400" dirty="0">
                <a:latin typeface="Segoe Print"/>
                <a:cs typeface="Calibri" panose="020F0502020204030204"/>
              </a:rPr>
              <a:t>Discuss things they will do-things that are the same/different</a:t>
            </a:r>
          </a:p>
          <a:p>
            <a:pPr marL="285750" indent="-285750">
              <a:buFont typeface="Arial"/>
              <a:buChar char="•"/>
            </a:pPr>
            <a:endParaRPr lang="en-GB" sz="2400" dirty="0">
              <a:latin typeface="Segoe Print"/>
              <a:cs typeface="Calibri" panose="020F0502020204030204"/>
            </a:endParaRPr>
          </a:p>
          <a:p>
            <a:pPr marL="285750" indent="-285750">
              <a:buFont typeface="Arial"/>
              <a:buChar char="•"/>
            </a:pPr>
            <a:r>
              <a:rPr lang="en-GB" sz="2400" dirty="0">
                <a:latin typeface="Segoe Print"/>
                <a:cs typeface="Calibri" panose="020F0502020204030204"/>
              </a:rPr>
              <a:t>Keep communicating with us!</a:t>
            </a:r>
          </a:p>
          <a:p>
            <a:pPr marL="285750" indent="-285750">
              <a:buFont typeface="Arial"/>
              <a:buChar char="•"/>
            </a:pPr>
            <a:endParaRPr lang="en-GB" sz="2400" dirty="0">
              <a:latin typeface="Segoe Print"/>
              <a:cs typeface="Calibri" panose="020F0502020204030204"/>
            </a:endParaRPr>
          </a:p>
          <a:p>
            <a:pPr marL="285750" indent="-285750">
              <a:buFont typeface="Arial"/>
              <a:buChar char="•"/>
            </a:pPr>
            <a:endParaRPr lang="en-GB" dirty="0">
              <a:latin typeface="Segoe Print"/>
              <a:cs typeface="Calibri" panose="020F0502020204030204"/>
            </a:endParaRPr>
          </a:p>
        </p:txBody>
      </p:sp>
    </p:spTree>
    <p:extLst>
      <p:ext uri="{BB962C8B-B14F-4D97-AF65-F5344CB8AC3E}">
        <p14:creationId xmlns:p14="http://schemas.microsoft.com/office/powerpoint/2010/main" val="247248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9261D-D578-4FA5-37E8-17CBBDE2EDAA}"/>
              </a:ext>
            </a:extLst>
          </p:cNvPr>
          <p:cNvSpPr>
            <a:spLocks noGrp="1"/>
          </p:cNvSpPr>
          <p:nvPr>
            <p:ph type="title"/>
          </p:nvPr>
        </p:nvSpPr>
        <p:spPr>
          <a:xfrm>
            <a:off x="795528" y="386930"/>
            <a:ext cx="10141799" cy="1300554"/>
          </a:xfrm>
        </p:spPr>
        <p:txBody>
          <a:bodyPr anchor="b">
            <a:normAutofit fontScale="90000"/>
          </a:bodyPr>
          <a:lstStyle/>
          <a:p>
            <a:r>
              <a:rPr lang="en-GB" dirty="0">
                <a:latin typeface="Segoe Print"/>
                <a:cs typeface="Calibri Light"/>
              </a:rPr>
              <a:t>How can I help my child to be ready for Year 1?</a:t>
            </a:r>
          </a:p>
        </p:txBody>
      </p:sp>
      <p:sp>
        <p:nvSpPr>
          <p:cNvPr id="13" name="Rectangle 1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A0FB2994-7D3A-3484-E171-F952B6798A13}"/>
              </a:ext>
            </a:extLst>
          </p:cNvPr>
          <p:cNvPicPr>
            <a:picLocks noChangeAspect="1"/>
          </p:cNvPicPr>
          <p:nvPr/>
        </p:nvPicPr>
        <p:blipFill rotWithShape="1">
          <a:blip r:embed="rId3"/>
          <a:srcRect r="235" b="10101"/>
          <a:stretch/>
        </p:blipFill>
        <p:spPr>
          <a:xfrm>
            <a:off x="7580186" y="1089061"/>
            <a:ext cx="2222767" cy="906523"/>
          </a:xfrm>
          <a:prstGeom prst="rect">
            <a:avLst/>
          </a:prstGeom>
        </p:spPr>
      </p:pic>
      <p:sp>
        <p:nvSpPr>
          <p:cNvPr id="17" name="Rectangle 1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4C9035-1A30-8D02-CF53-54B6643EBD0F}"/>
              </a:ext>
            </a:extLst>
          </p:cNvPr>
          <p:cNvSpPr txBox="1"/>
          <p:nvPr/>
        </p:nvSpPr>
        <p:spPr>
          <a:xfrm>
            <a:off x="8526488" y="3244917"/>
            <a:ext cx="283053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manage and </a:t>
            </a:r>
            <a:r>
              <a:rPr lang="en-US" b="1" dirty="0" err="1">
                <a:latin typeface="Bradley Hand ITC"/>
                <a:ea typeface="Calibri"/>
                <a:cs typeface="Calibri"/>
              </a:rPr>
              <a:t>organise</a:t>
            </a:r>
            <a:r>
              <a:rPr lang="en-US" b="1" dirty="0">
                <a:latin typeface="Bradley Hand ITC"/>
                <a:ea typeface="Calibri"/>
                <a:cs typeface="Calibri"/>
              </a:rPr>
              <a:t> themselves and their belongings</a:t>
            </a:r>
            <a:endParaRPr lang="en-US" dirty="0"/>
          </a:p>
        </p:txBody>
      </p:sp>
      <p:sp>
        <p:nvSpPr>
          <p:cNvPr id="12" name="TextBox 11">
            <a:extLst>
              <a:ext uri="{FF2B5EF4-FFF2-40B4-BE49-F238E27FC236}">
                <a16:creationId xmlns:a16="http://schemas.microsoft.com/office/drawing/2014/main" id="{6CB96659-2EFE-472F-B0BD-1C38E8F6F7F8}"/>
              </a:ext>
            </a:extLst>
          </p:cNvPr>
          <p:cNvSpPr txBox="1"/>
          <p:nvPr/>
        </p:nvSpPr>
        <p:spPr>
          <a:xfrm>
            <a:off x="2430488" y="4989786"/>
            <a:ext cx="28305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independently blend words to read</a:t>
            </a:r>
          </a:p>
        </p:txBody>
      </p:sp>
      <p:sp>
        <p:nvSpPr>
          <p:cNvPr id="14" name="TextBox 13">
            <a:extLst>
              <a:ext uri="{FF2B5EF4-FFF2-40B4-BE49-F238E27FC236}">
                <a16:creationId xmlns:a16="http://schemas.microsoft.com/office/drawing/2014/main" id="{81568A5C-F29A-FC8A-5C5B-8018CF946F85}"/>
              </a:ext>
            </a:extLst>
          </p:cNvPr>
          <p:cNvSpPr txBox="1"/>
          <p:nvPr/>
        </p:nvSpPr>
        <p:spPr>
          <a:xfrm>
            <a:off x="7775532" y="5310047"/>
            <a:ext cx="28305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 independently use phonics to write phrases </a:t>
            </a:r>
            <a:endParaRPr lang="en-US"/>
          </a:p>
        </p:txBody>
      </p:sp>
      <p:sp>
        <p:nvSpPr>
          <p:cNvPr id="16" name="TextBox 15">
            <a:extLst>
              <a:ext uri="{FF2B5EF4-FFF2-40B4-BE49-F238E27FC236}">
                <a16:creationId xmlns:a16="http://schemas.microsoft.com/office/drawing/2014/main" id="{DF533162-A396-F73C-440F-67B261FA9D56}"/>
              </a:ext>
            </a:extLst>
          </p:cNvPr>
          <p:cNvSpPr txBox="1"/>
          <p:nvPr/>
        </p:nvSpPr>
        <p:spPr>
          <a:xfrm>
            <a:off x="796052" y="3244916"/>
            <a:ext cx="2830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develop their core strength</a:t>
            </a:r>
            <a:endParaRPr lang="en-US" dirty="0"/>
          </a:p>
        </p:txBody>
      </p:sp>
      <p:sp>
        <p:nvSpPr>
          <p:cNvPr id="18" name="TextBox 17">
            <a:extLst>
              <a:ext uri="{FF2B5EF4-FFF2-40B4-BE49-F238E27FC236}">
                <a16:creationId xmlns:a16="http://schemas.microsoft.com/office/drawing/2014/main" id="{34D45E78-189C-B21E-390E-00CEB83983EC}"/>
              </a:ext>
            </a:extLst>
          </p:cNvPr>
          <p:cNvSpPr txBox="1"/>
          <p:nvPr/>
        </p:nvSpPr>
        <p:spPr>
          <a:xfrm>
            <a:off x="442661" y="4283003"/>
            <a:ext cx="2830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have good pencil control</a:t>
            </a:r>
            <a:endParaRPr lang="en-US" dirty="0"/>
          </a:p>
        </p:txBody>
      </p:sp>
      <p:sp>
        <p:nvSpPr>
          <p:cNvPr id="19" name="TextBox 18">
            <a:extLst>
              <a:ext uri="{FF2B5EF4-FFF2-40B4-BE49-F238E27FC236}">
                <a16:creationId xmlns:a16="http://schemas.microsoft.com/office/drawing/2014/main" id="{E0AD6C31-2637-19D9-2705-82FBE6553B2B}"/>
              </a:ext>
            </a:extLst>
          </p:cNvPr>
          <p:cNvSpPr txBox="1"/>
          <p:nvPr/>
        </p:nvSpPr>
        <p:spPr>
          <a:xfrm>
            <a:off x="332227" y="5906395"/>
            <a:ext cx="2830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use scissors confidently</a:t>
            </a:r>
            <a:endParaRPr lang="en-US" dirty="0"/>
          </a:p>
        </p:txBody>
      </p:sp>
      <p:sp>
        <p:nvSpPr>
          <p:cNvPr id="20" name="TextBox 19">
            <a:extLst>
              <a:ext uri="{FF2B5EF4-FFF2-40B4-BE49-F238E27FC236}">
                <a16:creationId xmlns:a16="http://schemas.microsoft.com/office/drawing/2014/main" id="{2702F358-263F-C515-8CAC-7F7AEB442129}"/>
              </a:ext>
            </a:extLst>
          </p:cNvPr>
          <p:cNvSpPr txBox="1"/>
          <p:nvPr/>
        </p:nvSpPr>
        <p:spPr>
          <a:xfrm>
            <a:off x="3954488" y="2924656"/>
            <a:ext cx="28305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know all the letter sounds taught this year</a:t>
            </a:r>
            <a:endParaRPr lang="en-US" b="1">
              <a:latin typeface="Bradley Hand ITC"/>
            </a:endParaRPr>
          </a:p>
        </p:txBody>
      </p:sp>
      <p:sp>
        <p:nvSpPr>
          <p:cNvPr id="21" name="TextBox 20">
            <a:extLst>
              <a:ext uri="{FF2B5EF4-FFF2-40B4-BE49-F238E27FC236}">
                <a16:creationId xmlns:a16="http://schemas.microsoft.com/office/drawing/2014/main" id="{E4F59163-EC2C-6CB9-9416-F2303E953BD3}"/>
              </a:ext>
            </a:extLst>
          </p:cNvPr>
          <p:cNvSpPr txBox="1"/>
          <p:nvPr/>
        </p:nvSpPr>
        <p:spPr>
          <a:xfrm>
            <a:off x="4948401" y="4139439"/>
            <a:ext cx="28305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 concentrate for at least 15 mins</a:t>
            </a:r>
            <a:endParaRPr lang="en-US" dirty="0"/>
          </a:p>
        </p:txBody>
      </p:sp>
      <p:sp>
        <p:nvSpPr>
          <p:cNvPr id="22" name="TextBox 21">
            <a:extLst>
              <a:ext uri="{FF2B5EF4-FFF2-40B4-BE49-F238E27FC236}">
                <a16:creationId xmlns:a16="http://schemas.microsoft.com/office/drawing/2014/main" id="{3F4B3211-71A5-2C16-67B9-75F52AADBB13}"/>
              </a:ext>
            </a:extLst>
          </p:cNvPr>
          <p:cNvSpPr txBox="1"/>
          <p:nvPr/>
        </p:nvSpPr>
        <p:spPr>
          <a:xfrm>
            <a:off x="332227" y="2140568"/>
            <a:ext cx="2830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Encourage them to....</a:t>
            </a:r>
            <a:endParaRPr lang="en-US" dirty="0"/>
          </a:p>
        </p:txBody>
      </p:sp>
    </p:spTree>
    <p:extLst>
      <p:ext uri="{BB962C8B-B14F-4D97-AF65-F5344CB8AC3E}">
        <p14:creationId xmlns:p14="http://schemas.microsoft.com/office/powerpoint/2010/main" val="4161004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9261D-D578-4FA5-37E8-17CBBDE2EDAA}"/>
              </a:ext>
            </a:extLst>
          </p:cNvPr>
          <p:cNvSpPr>
            <a:spLocks noGrp="1"/>
          </p:cNvSpPr>
          <p:nvPr>
            <p:ph type="title"/>
          </p:nvPr>
        </p:nvSpPr>
        <p:spPr>
          <a:xfrm>
            <a:off x="795528" y="386930"/>
            <a:ext cx="10141799" cy="1300554"/>
          </a:xfrm>
        </p:spPr>
        <p:txBody>
          <a:bodyPr anchor="b">
            <a:normAutofit fontScale="90000"/>
          </a:bodyPr>
          <a:lstStyle/>
          <a:p>
            <a:r>
              <a:rPr lang="en-GB" dirty="0">
                <a:latin typeface="Segoe Print"/>
                <a:cs typeface="Calibri Light"/>
              </a:rPr>
              <a:t>How can I help my child to be ready for Year 1?</a:t>
            </a:r>
          </a:p>
        </p:txBody>
      </p:sp>
      <p:sp>
        <p:nvSpPr>
          <p:cNvPr id="13" name="Rectangle 1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A0FB2994-7D3A-3484-E171-F952B6798A13}"/>
              </a:ext>
            </a:extLst>
          </p:cNvPr>
          <p:cNvPicPr>
            <a:picLocks noChangeAspect="1"/>
          </p:cNvPicPr>
          <p:nvPr/>
        </p:nvPicPr>
        <p:blipFill rotWithShape="1">
          <a:blip r:embed="rId3"/>
          <a:srcRect r="235" b="10101"/>
          <a:stretch/>
        </p:blipFill>
        <p:spPr>
          <a:xfrm>
            <a:off x="7580186" y="1089061"/>
            <a:ext cx="2222767" cy="906523"/>
          </a:xfrm>
          <a:prstGeom prst="rect">
            <a:avLst/>
          </a:prstGeom>
        </p:spPr>
      </p:pic>
      <p:sp>
        <p:nvSpPr>
          <p:cNvPr id="17" name="Rectangle 1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4C9035-1A30-8D02-CF53-54B6643EBD0F}"/>
              </a:ext>
            </a:extLst>
          </p:cNvPr>
          <p:cNvSpPr txBox="1"/>
          <p:nvPr/>
        </p:nvSpPr>
        <p:spPr>
          <a:xfrm>
            <a:off x="8526488" y="3244917"/>
            <a:ext cx="28305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u="sng" dirty="0">
                <a:latin typeface="Bradley Hand ITC"/>
                <a:ea typeface="Calibri"/>
                <a:cs typeface="Calibri"/>
              </a:rPr>
              <a:t>regularly</a:t>
            </a:r>
            <a:r>
              <a:rPr lang="en-US" b="1" dirty="0">
                <a:latin typeface="Bradley Hand ITC"/>
                <a:ea typeface="Calibri"/>
                <a:cs typeface="Calibri"/>
              </a:rPr>
              <a:t> read or share books at home</a:t>
            </a:r>
            <a:endParaRPr lang="en-US" dirty="0"/>
          </a:p>
        </p:txBody>
      </p:sp>
      <p:sp>
        <p:nvSpPr>
          <p:cNvPr id="12" name="TextBox 11">
            <a:extLst>
              <a:ext uri="{FF2B5EF4-FFF2-40B4-BE49-F238E27FC236}">
                <a16:creationId xmlns:a16="http://schemas.microsoft.com/office/drawing/2014/main" id="{6CB96659-2EFE-472F-B0BD-1C38E8F6F7F8}"/>
              </a:ext>
            </a:extLst>
          </p:cNvPr>
          <p:cNvSpPr txBox="1"/>
          <p:nvPr/>
        </p:nvSpPr>
        <p:spPr>
          <a:xfrm>
            <a:off x="3954488" y="5541960"/>
            <a:ext cx="2830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self-regulate emotions</a:t>
            </a:r>
            <a:endParaRPr lang="en-US" dirty="0"/>
          </a:p>
        </p:txBody>
      </p:sp>
      <p:sp>
        <p:nvSpPr>
          <p:cNvPr id="14" name="TextBox 13">
            <a:extLst>
              <a:ext uri="{FF2B5EF4-FFF2-40B4-BE49-F238E27FC236}">
                <a16:creationId xmlns:a16="http://schemas.microsoft.com/office/drawing/2014/main" id="{81568A5C-F29A-FC8A-5C5B-8018CF946F85}"/>
              </a:ext>
            </a:extLst>
          </p:cNvPr>
          <p:cNvSpPr txBox="1"/>
          <p:nvPr/>
        </p:nvSpPr>
        <p:spPr>
          <a:xfrm>
            <a:off x="7775532" y="5310047"/>
            <a:ext cx="2830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manage their own hygiene</a:t>
            </a:r>
            <a:endParaRPr lang="en-US" dirty="0"/>
          </a:p>
        </p:txBody>
      </p:sp>
      <p:sp>
        <p:nvSpPr>
          <p:cNvPr id="16" name="TextBox 15">
            <a:extLst>
              <a:ext uri="{FF2B5EF4-FFF2-40B4-BE49-F238E27FC236}">
                <a16:creationId xmlns:a16="http://schemas.microsoft.com/office/drawing/2014/main" id="{DF533162-A396-F73C-440F-67B261FA9D56}"/>
              </a:ext>
            </a:extLst>
          </p:cNvPr>
          <p:cNvSpPr txBox="1"/>
          <p:nvPr/>
        </p:nvSpPr>
        <p:spPr>
          <a:xfrm>
            <a:off x="796052" y="3244916"/>
            <a:ext cx="2830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count accurately</a:t>
            </a:r>
            <a:endParaRPr lang="en-US" dirty="0"/>
          </a:p>
        </p:txBody>
      </p:sp>
      <p:sp>
        <p:nvSpPr>
          <p:cNvPr id="18" name="TextBox 17">
            <a:extLst>
              <a:ext uri="{FF2B5EF4-FFF2-40B4-BE49-F238E27FC236}">
                <a16:creationId xmlns:a16="http://schemas.microsoft.com/office/drawing/2014/main" id="{34D45E78-189C-B21E-390E-00CEB83983EC}"/>
              </a:ext>
            </a:extLst>
          </p:cNvPr>
          <p:cNvSpPr txBox="1"/>
          <p:nvPr/>
        </p:nvSpPr>
        <p:spPr>
          <a:xfrm>
            <a:off x="1122283" y="4138841"/>
            <a:ext cx="2830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recognise numbers</a:t>
            </a:r>
          </a:p>
        </p:txBody>
      </p:sp>
      <p:sp>
        <p:nvSpPr>
          <p:cNvPr id="19" name="TextBox 18">
            <a:extLst>
              <a:ext uri="{FF2B5EF4-FFF2-40B4-BE49-F238E27FC236}">
                <a16:creationId xmlns:a16="http://schemas.microsoft.com/office/drawing/2014/main" id="{E0AD6C31-2637-19D9-2705-82FBE6553B2B}"/>
              </a:ext>
            </a:extLst>
          </p:cNvPr>
          <p:cNvSpPr txBox="1"/>
          <p:nvPr/>
        </p:nvSpPr>
        <p:spPr>
          <a:xfrm>
            <a:off x="442662" y="5166482"/>
            <a:ext cx="28305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be ready, respectful and safe</a:t>
            </a:r>
            <a:endParaRPr lang="en-US"/>
          </a:p>
        </p:txBody>
      </p:sp>
      <p:sp>
        <p:nvSpPr>
          <p:cNvPr id="20" name="TextBox 19">
            <a:extLst>
              <a:ext uri="{FF2B5EF4-FFF2-40B4-BE49-F238E27FC236}">
                <a16:creationId xmlns:a16="http://schemas.microsoft.com/office/drawing/2014/main" id="{2702F358-263F-C515-8CAC-7F7AEB442129}"/>
              </a:ext>
            </a:extLst>
          </p:cNvPr>
          <p:cNvSpPr txBox="1"/>
          <p:nvPr/>
        </p:nvSpPr>
        <p:spPr>
          <a:xfrm>
            <a:off x="3954488" y="2924656"/>
            <a:ext cx="2830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know some number facts</a:t>
            </a:r>
            <a:endParaRPr lang="en-US" b="1" dirty="0">
              <a:latin typeface="Bradley Hand ITC"/>
            </a:endParaRPr>
          </a:p>
        </p:txBody>
      </p:sp>
      <p:sp>
        <p:nvSpPr>
          <p:cNvPr id="21" name="TextBox 20">
            <a:extLst>
              <a:ext uri="{FF2B5EF4-FFF2-40B4-BE49-F238E27FC236}">
                <a16:creationId xmlns:a16="http://schemas.microsoft.com/office/drawing/2014/main" id="{E4F59163-EC2C-6CB9-9416-F2303E953BD3}"/>
              </a:ext>
            </a:extLst>
          </p:cNvPr>
          <p:cNvSpPr txBox="1"/>
          <p:nvPr/>
        </p:nvSpPr>
        <p:spPr>
          <a:xfrm>
            <a:off x="4948401" y="4139439"/>
            <a:ext cx="2830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 speak in full sentences</a:t>
            </a:r>
            <a:endParaRPr lang="en-US" dirty="0"/>
          </a:p>
        </p:txBody>
      </p:sp>
      <p:sp>
        <p:nvSpPr>
          <p:cNvPr id="22" name="TextBox 21">
            <a:extLst>
              <a:ext uri="{FF2B5EF4-FFF2-40B4-BE49-F238E27FC236}">
                <a16:creationId xmlns:a16="http://schemas.microsoft.com/office/drawing/2014/main" id="{3F4B3211-71A5-2C16-67B9-75F52AADBB13}"/>
              </a:ext>
            </a:extLst>
          </p:cNvPr>
          <p:cNvSpPr txBox="1"/>
          <p:nvPr/>
        </p:nvSpPr>
        <p:spPr>
          <a:xfrm>
            <a:off x="332227" y="2140568"/>
            <a:ext cx="2830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Encourage them to....</a:t>
            </a:r>
            <a:endParaRPr lang="en-US" dirty="0"/>
          </a:p>
        </p:txBody>
      </p:sp>
    </p:spTree>
    <p:extLst>
      <p:ext uri="{BB962C8B-B14F-4D97-AF65-F5344CB8AC3E}">
        <p14:creationId xmlns:p14="http://schemas.microsoft.com/office/powerpoint/2010/main" val="2594541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9261D-D578-4FA5-37E8-17CBBDE2EDAA}"/>
              </a:ext>
            </a:extLst>
          </p:cNvPr>
          <p:cNvSpPr>
            <a:spLocks noGrp="1"/>
          </p:cNvSpPr>
          <p:nvPr>
            <p:ph type="title"/>
          </p:nvPr>
        </p:nvSpPr>
        <p:spPr>
          <a:xfrm>
            <a:off x="795528" y="386930"/>
            <a:ext cx="10141799" cy="1300554"/>
          </a:xfrm>
        </p:spPr>
        <p:txBody>
          <a:bodyPr anchor="b">
            <a:normAutofit fontScale="90000"/>
          </a:bodyPr>
          <a:lstStyle/>
          <a:p>
            <a:r>
              <a:rPr lang="en-GB" dirty="0">
                <a:latin typeface="Segoe Print"/>
                <a:cs typeface="Calibri Light"/>
              </a:rPr>
              <a:t>How can I help my child to be ready for Year 1?</a:t>
            </a:r>
          </a:p>
        </p:txBody>
      </p:sp>
      <p:sp>
        <p:nvSpPr>
          <p:cNvPr id="13" name="Rectangle 1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A0FB2994-7D3A-3484-E171-F952B6798A13}"/>
              </a:ext>
            </a:extLst>
          </p:cNvPr>
          <p:cNvPicPr>
            <a:picLocks noChangeAspect="1"/>
          </p:cNvPicPr>
          <p:nvPr/>
        </p:nvPicPr>
        <p:blipFill rotWithShape="1">
          <a:blip r:embed="rId3"/>
          <a:srcRect r="235" b="10101"/>
          <a:stretch/>
        </p:blipFill>
        <p:spPr>
          <a:xfrm>
            <a:off x="7580186" y="1089061"/>
            <a:ext cx="2222767" cy="906523"/>
          </a:xfrm>
          <a:prstGeom prst="rect">
            <a:avLst/>
          </a:prstGeom>
        </p:spPr>
      </p:pic>
      <p:sp>
        <p:nvSpPr>
          <p:cNvPr id="17" name="Rectangle 1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4C9035-1A30-8D02-CF53-54B6643EBD0F}"/>
              </a:ext>
            </a:extLst>
          </p:cNvPr>
          <p:cNvSpPr txBox="1"/>
          <p:nvPr/>
        </p:nvSpPr>
        <p:spPr>
          <a:xfrm>
            <a:off x="8526488" y="3244917"/>
            <a:ext cx="283053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manage and organise themselves and their belongings</a:t>
            </a:r>
            <a:endParaRPr lang="en-US" dirty="0"/>
          </a:p>
        </p:txBody>
      </p:sp>
      <p:sp>
        <p:nvSpPr>
          <p:cNvPr id="12" name="TextBox 11">
            <a:extLst>
              <a:ext uri="{FF2B5EF4-FFF2-40B4-BE49-F238E27FC236}">
                <a16:creationId xmlns:a16="http://schemas.microsoft.com/office/drawing/2014/main" id="{6CB96659-2EFE-472F-B0BD-1C38E8F6F7F8}"/>
              </a:ext>
            </a:extLst>
          </p:cNvPr>
          <p:cNvSpPr txBox="1"/>
          <p:nvPr/>
        </p:nvSpPr>
        <p:spPr>
          <a:xfrm>
            <a:off x="2430488" y="4989786"/>
            <a:ext cx="28305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u="sng" dirty="0">
                <a:latin typeface="Bradley Hand ITC"/>
                <a:ea typeface="Calibri"/>
                <a:cs typeface="Calibri"/>
              </a:rPr>
              <a:t>independently</a:t>
            </a:r>
            <a:r>
              <a:rPr lang="en-US" b="1" dirty="0">
                <a:latin typeface="Bradley Hand ITC"/>
                <a:ea typeface="Calibri"/>
                <a:cs typeface="Calibri"/>
              </a:rPr>
              <a:t> blend words to read</a:t>
            </a:r>
          </a:p>
        </p:txBody>
      </p:sp>
      <p:sp>
        <p:nvSpPr>
          <p:cNvPr id="14" name="TextBox 13">
            <a:extLst>
              <a:ext uri="{FF2B5EF4-FFF2-40B4-BE49-F238E27FC236}">
                <a16:creationId xmlns:a16="http://schemas.microsoft.com/office/drawing/2014/main" id="{81568A5C-F29A-FC8A-5C5B-8018CF946F85}"/>
              </a:ext>
            </a:extLst>
          </p:cNvPr>
          <p:cNvSpPr txBox="1"/>
          <p:nvPr/>
        </p:nvSpPr>
        <p:spPr>
          <a:xfrm>
            <a:off x="7775532" y="5310047"/>
            <a:ext cx="28305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u="sng" dirty="0">
                <a:latin typeface="Bradley Hand ITC"/>
                <a:ea typeface="Calibri"/>
                <a:cs typeface="Calibri"/>
              </a:rPr>
              <a:t> independently</a:t>
            </a:r>
            <a:r>
              <a:rPr lang="en-US" b="1" dirty="0">
                <a:latin typeface="Bradley Hand ITC"/>
                <a:ea typeface="Calibri"/>
                <a:cs typeface="Calibri"/>
              </a:rPr>
              <a:t> use phonics to write phrases </a:t>
            </a:r>
            <a:endParaRPr lang="en-US"/>
          </a:p>
        </p:txBody>
      </p:sp>
      <p:sp>
        <p:nvSpPr>
          <p:cNvPr id="16" name="TextBox 15">
            <a:extLst>
              <a:ext uri="{FF2B5EF4-FFF2-40B4-BE49-F238E27FC236}">
                <a16:creationId xmlns:a16="http://schemas.microsoft.com/office/drawing/2014/main" id="{DF533162-A396-F73C-440F-67B261FA9D56}"/>
              </a:ext>
            </a:extLst>
          </p:cNvPr>
          <p:cNvSpPr txBox="1"/>
          <p:nvPr/>
        </p:nvSpPr>
        <p:spPr>
          <a:xfrm>
            <a:off x="796052" y="3244916"/>
            <a:ext cx="2830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develop their core strength</a:t>
            </a:r>
            <a:endParaRPr lang="en-US" dirty="0"/>
          </a:p>
        </p:txBody>
      </p:sp>
      <p:sp>
        <p:nvSpPr>
          <p:cNvPr id="18" name="TextBox 17">
            <a:extLst>
              <a:ext uri="{FF2B5EF4-FFF2-40B4-BE49-F238E27FC236}">
                <a16:creationId xmlns:a16="http://schemas.microsoft.com/office/drawing/2014/main" id="{34D45E78-189C-B21E-390E-00CEB83983EC}"/>
              </a:ext>
            </a:extLst>
          </p:cNvPr>
          <p:cNvSpPr txBox="1"/>
          <p:nvPr/>
        </p:nvSpPr>
        <p:spPr>
          <a:xfrm>
            <a:off x="442661" y="4283003"/>
            <a:ext cx="2830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have good pencil control</a:t>
            </a:r>
            <a:endParaRPr lang="en-US" dirty="0"/>
          </a:p>
        </p:txBody>
      </p:sp>
      <p:sp>
        <p:nvSpPr>
          <p:cNvPr id="19" name="TextBox 18">
            <a:extLst>
              <a:ext uri="{FF2B5EF4-FFF2-40B4-BE49-F238E27FC236}">
                <a16:creationId xmlns:a16="http://schemas.microsoft.com/office/drawing/2014/main" id="{E0AD6C31-2637-19D9-2705-82FBE6553B2B}"/>
              </a:ext>
            </a:extLst>
          </p:cNvPr>
          <p:cNvSpPr txBox="1"/>
          <p:nvPr/>
        </p:nvSpPr>
        <p:spPr>
          <a:xfrm>
            <a:off x="332227" y="5906395"/>
            <a:ext cx="2830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use scissors confidently</a:t>
            </a:r>
            <a:endParaRPr lang="en-US" dirty="0"/>
          </a:p>
        </p:txBody>
      </p:sp>
      <p:sp>
        <p:nvSpPr>
          <p:cNvPr id="20" name="TextBox 19">
            <a:extLst>
              <a:ext uri="{FF2B5EF4-FFF2-40B4-BE49-F238E27FC236}">
                <a16:creationId xmlns:a16="http://schemas.microsoft.com/office/drawing/2014/main" id="{2702F358-263F-C515-8CAC-7F7AEB442129}"/>
              </a:ext>
            </a:extLst>
          </p:cNvPr>
          <p:cNvSpPr txBox="1"/>
          <p:nvPr/>
        </p:nvSpPr>
        <p:spPr>
          <a:xfrm>
            <a:off x="3954488" y="2924656"/>
            <a:ext cx="28305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know </a:t>
            </a:r>
            <a:r>
              <a:rPr lang="en-US" b="1" i="1" u="sng" dirty="0">
                <a:latin typeface="Bradley Hand ITC"/>
                <a:ea typeface="Calibri"/>
                <a:cs typeface="Calibri"/>
              </a:rPr>
              <a:t>all</a:t>
            </a:r>
            <a:r>
              <a:rPr lang="en-US" b="1" dirty="0">
                <a:latin typeface="Bradley Hand ITC"/>
                <a:ea typeface="Calibri"/>
                <a:cs typeface="Calibri"/>
              </a:rPr>
              <a:t> the letter sounds taught this year</a:t>
            </a:r>
            <a:endParaRPr lang="en-US" b="1">
              <a:latin typeface="Bradley Hand ITC"/>
            </a:endParaRPr>
          </a:p>
        </p:txBody>
      </p:sp>
      <p:sp>
        <p:nvSpPr>
          <p:cNvPr id="21" name="TextBox 20">
            <a:extLst>
              <a:ext uri="{FF2B5EF4-FFF2-40B4-BE49-F238E27FC236}">
                <a16:creationId xmlns:a16="http://schemas.microsoft.com/office/drawing/2014/main" id="{E4F59163-EC2C-6CB9-9416-F2303E953BD3}"/>
              </a:ext>
            </a:extLst>
          </p:cNvPr>
          <p:cNvSpPr txBox="1"/>
          <p:nvPr/>
        </p:nvSpPr>
        <p:spPr>
          <a:xfrm>
            <a:off x="4948401" y="4139439"/>
            <a:ext cx="28305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 concentrate for </a:t>
            </a:r>
            <a:r>
              <a:rPr lang="en-US" b="1" i="1" u="sng" dirty="0">
                <a:latin typeface="Bradley Hand ITC"/>
                <a:ea typeface="Calibri"/>
                <a:cs typeface="Calibri"/>
              </a:rPr>
              <a:t>at least 15</a:t>
            </a:r>
            <a:r>
              <a:rPr lang="en-US" b="1" dirty="0">
                <a:latin typeface="Bradley Hand ITC"/>
                <a:ea typeface="Calibri"/>
                <a:cs typeface="Calibri"/>
              </a:rPr>
              <a:t> mins</a:t>
            </a:r>
            <a:endParaRPr lang="en-US" dirty="0"/>
          </a:p>
        </p:txBody>
      </p:sp>
      <p:sp>
        <p:nvSpPr>
          <p:cNvPr id="22" name="TextBox 21">
            <a:extLst>
              <a:ext uri="{FF2B5EF4-FFF2-40B4-BE49-F238E27FC236}">
                <a16:creationId xmlns:a16="http://schemas.microsoft.com/office/drawing/2014/main" id="{3F4B3211-71A5-2C16-67B9-75F52AADBB13}"/>
              </a:ext>
            </a:extLst>
          </p:cNvPr>
          <p:cNvSpPr txBox="1"/>
          <p:nvPr/>
        </p:nvSpPr>
        <p:spPr>
          <a:xfrm>
            <a:off x="332227" y="2140568"/>
            <a:ext cx="2830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Encourage them to....</a:t>
            </a:r>
            <a:endParaRPr lang="en-US" dirty="0"/>
          </a:p>
        </p:txBody>
      </p:sp>
      <p:sp>
        <p:nvSpPr>
          <p:cNvPr id="3" name="TextBox 2">
            <a:extLst>
              <a:ext uri="{FF2B5EF4-FFF2-40B4-BE49-F238E27FC236}">
                <a16:creationId xmlns:a16="http://schemas.microsoft.com/office/drawing/2014/main" id="{8641E951-CAB5-F8A0-4C0B-E0F404F7BF50}"/>
              </a:ext>
            </a:extLst>
          </p:cNvPr>
          <p:cNvSpPr txBox="1"/>
          <p:nvPr/>
        </p:nvSpPr>
        <p:spPr>
          <a:xfrm>
            <a:off x="4307879" y="5762830"/>
            <a:ext cx="28305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Bradley Hand ITC"/>
                <a:ea typeface="Calibri"/>
                <a:cs typeface="Calibri"/>
              </a:rPr>
              <a:t> get on well with peers and adults</a:t>
            </a:r>
            <a:endParaRPr lang="en-US" dirty="0"/>
          </a:p>
        </p:txBody>
      </p:sp>
    </p:spTree>
    <p:extLst>
      <p:ext uri="{BB962C8B-B14F-4D97-AF65-F5344CB8AC3E}">
        <p14:creationId xmlns:p14="http://schemas.microsoft.com/office/powerpoint/2010/main" val="3851499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9261D-D578-4FA5-37E8-17CBBDE2EDAA}"/>
              </a:ext>
            </a:extLst>
          </p:cNvPr>
          <p:cNvSpPr>
            <a:spLocks noGrp="1"/>
          </p:cNvSpPr>
          <p:nvPr>
            <p:ph type="title"/>
          </p:nvPr>
        </p:nvSpPr>
        <p:spPr>
          <a:xfrm>
            <a:off x="572493" y="238539"/>
            <a:ext cx="11018520" cy="1434415"/>
          </a:xfrm>
        </p:spPr>
        <p:txBody>
          <a:bodyPr anchor="b">
            <a:normAutofit/>
          </a:bodyPr>
          <a:lstStyle/>
          <a:p>
            <a:r>
              <a:rPr lang="en-GB" sz="5400">
                <a:latin typeface="Segoe Print"/>
                <a:cs typeface="Calibri Light"/>
              </a:rPr>
              <a:t>What happens next?</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9A7C81C0-B6AD-7BE8-7A4F-2ABB5481D5CF}"/>
              </a:ext>
            </a:extLst>
          </p:cNvPr>
          <p:cNvSpPr>
            <a:spLocks noGrp="1"/>
          </p:cNvSpPr>
          <p:nvPr>
            <p:ph idx="1"/>
          </p:nvPr>
        </p:nvSpPr>
        <p:spPr>
          <a:xfrm>
            <a:off x="572493" y="2095506"/>
            <a:ext cx="6713552" cy="4276410"/>
          </a:xfrm>
        </p:spPr>
        <p:txBody>
          <a:bodyPr anchor="t">
            <a:normAutofit fontScale="55000" lnSpcReduction="20000"/>
          </a:bodyPr>
          <a:lstStyle/>
          <a:p>
            <a:pPr marL="0" indent="0">
              <a:buNone/>
            </a:pPr>
            <a:endParaRPr lang="en-US" sz="2200" dirty="0">
              <a:latin typeface="Segoe Print"/>
              <a:cs typeface="Calibri"/>
            </a:endParaRPr>
          </a:p>
          <a:p>
            <a:r>
              <a:rPr lang="en-US" sz="3500" dirty="0">
                <a:latin typeface="Segoe Print"/>
                <a:cs typeface="Calibri"/>
              </a:rPr>
              <a:t>Children to meet Miss Groucott/</a:t>
            </a:r>
            <a:r>
              <a:rPr lang="en-US" sz="3500" dirty="0" err="1">
                <a:latin typeface="Segoe Print"/>
                <a:cs typeface="Calibri"/>
              </a:rPr>
              <a:t>Mrs</a:t>
            </a:r>
            <a:r>
              <a:rPr lang="en-US" sz="3500" dirty="0">
                <a:latin typeface="Segoe Print"/>
                <a:cs typeface="Calibri"/>
              </a:rPr>
              <a:t> Brown in Reception classroom during play</a:t>
            </a:r>
          </a:p>
          <a:p>
            <a:endParaRPr lang="en-US" sz="3500" dirty="0">
              <a:latin typeface="Segoe Print"/>
              <a:cs typeface="Calibri"/>
            </a:endParaRPr>
          </a:p>
          <a:p>
            <a:r>
              <a:rPr lang="en-US" sz="3500" dirty="0">
                <a:latin typeface="Segoe Print"/>
                <a:cs typeface="Calibri"/>
              </a:rPr>
              <a:t>Story swaps</a:t>
            </a:r>
          </a:p>
          <a:p>
            <a:endParaRPr lang="en-US" sz="3500" dirty="0">
              <a:latin typeface="Segoe Print"/>
              <a:cs typeface="Calibri"/>
            </a:endParaRPr>
          </a:p>
          <a:p>
            <a:r>
              <a:rPr lang="en-US" sz="3500" dirty="0">
                <a:latin typeface="Segoe Print"/>
                <a:cs typeface="Calibri"/>
              </a:rPr>
              <a:t>Visit the Year 1 classroom with </a:t>
            </a:r>
            <a:r>
              <a:rPr lang="en-US" sz="3500" dirty="0" err="1">
                <a:latin typeface="Segoe Print"/>
                <a:cs typeface="Calibri"/>
              </a:rPr>
              <a:t>Mrs</a:t>
            </a:r>
            <a:r>
              <a:rPr lang="en-US" sz="3500" dirty="0">
                <a:latin typeface="Segoe Print"/>
                <a:cs typeface="Calibri"/>
              </a:rPr>
              <a:t> Clifford/</a:t>
            </a:r>
            <a:r>
              <a:rPr lang="en-US" sz="3500" dirty="0" err="1">
                <a:latin typeface="Segoe Print"/>
                <a:cs typeface="Calibri"/>
              </a:rPr>
              <a:t>Mrs</a:t>
            </a:r>
            <a:r>
              <a:rPr lang="en-US" sz="3500" dirty="0">
                <a:latin typeface="Segoe Print"/>
                <a:cs typeface="Calibri"/>
              </a:rPr>
              <a:t> Marsh</a:t>
            </a:r>
          </a:p>
          <a:p>
            <a:endParaRPr lang="en-US" sz="3500" dirty="0">
              <a:latin typeface="Segoe Print"/>
              <a:cs typeface="Calibri"/>
            </a:endParaRPr>
          </a:p>
          <a:p>
            <a:r>
              <a:rPr lang="en-US" sz="3500" dirty="0">
                <a:latin typeface="Segoe Print"/>
                <a:cs typeface="Calibri"/>
              </a:rPr>
              <a:t>Move on up day 10</a:t>
            </a:r>
            <a:r>
              <a:rPr lang="en-US" sz="3500" baseline="30000" dirty="0">
                <a:latin typeface="Segoe Print"/>
                <a:cs typeface="Calibri"/>
              </a:rPr>
              <a:t>th</a:t>
            </a:r>
            <a:r>
              <a:rPr lang="en-US" sz="3500" dirty="0">
                <a:latin typeface="Segoe Print"/>
                <a:cs typeface="Calibri"/>
              </a:rPr>
              <a:t> July</a:t>
            </a:r>
          </a:p>
          <a:p>
            <a:pPr marL="0" indent="0">
              <a:buNone/>
            </a:pPr>
            <a:endParaRPr lang="en-US" sz="3500" dirty="0">
              <a:latin typeface="Segoe Print"/>
              <a:cs typeface="Calibri"/>
            </a:endParaRPr>
          </a:p>
          <a:p>
            <a:r>
              <a:rPr lang="en-US" sz="3500" dirty="0">
                <a:latin typeface="Segoe Print"/>
                <a:cs typeface="Calibri"/>
              </a:rPr>
              <a:t>Meet the teacher meeting</a:t>
            </a:r>
          </a:p>
          <a:p>
            <a:pPr marL="0" indent="0">
              <a:buNone/>
            </a:pPr>
            <a:r>
              <a:rPr lang="en-US" sz="3500" dirty="0">
                <a:latin typeface="Segoe Print"/>
                <a:cs typeface="Calibri"/>
              </a:rPr>
              <a:t>First weeks back in September</a:t>
            </a:r>
            <a:endParaRPr lang="en-US" sz="3500" b="1" dirty="0">
              <a:latin typeface="Segoe Print"/>
              <a:cs typeface="Calibri"/>
            </a:endParaRPr>
          </a:p>
          <a:p>
            <a:endParaRPr lang="en-US" sz="2200" dirty="0">
              <a:latin typeface="Segoe Print"/>
              <a:cs typeface="Calibri"/>
            </a:endParaRPr>
          </a:p>
          <a:p>
            <a:endParaRPr lang="en-US" sz="2200" dirty="0">
              <a:latin typeface="Segoe Print"/>
              <a:cs typeface="Calibri"/>
            </a:endParaRPr>
          </a:p>
        </p:txBody>
      </p:sp>
      <p:pic>
        <p:nvPicPr>
          <p:cNvPr id="4" name="Picture 4" descr="Logo&#10;&#10;Description automatically generated">
            <a:extLst>
              <a:ext uri="{FF2B5EF4-FFF2-40B4-BE49-F238E27FC236}">
                <a16:creationId xmlns:a16="http://schemas.microsoft.com/office/drawing/2014/main" id="{580706E6-559A-E23E-9C2F-65F8EB224D06}"/>
              </a:ext>
            </a:extLst>
          </p:cNvPr>
          <p:cNvPicPr>
            <a:picLocks noChangeAspect="1"/>
          </p:cNvPicPr>
          <p:nvPr/>
        </p:nvPicPr>
        <p:blipFill rotWithShape="1">
          <a:blip r:embed="rId3"/>
          <a:srcRect r="3794" b="-1"/>
          <a:stretch/>
        </p:blipFill>
        <p:spPr>
          <a:xfrm>
            <a:off x="7675658" y="2093976"/>
            <a:ext cx="3941064" cy="4096512"/>
          </a:xfrm>
          <a:prstGeom prst="rect">
            <a:avLst/>
          </a:prstGeom>
        </p:spPr>
      </p:pic>
    </p:spTree>
    <p:extLst>
      <p:ext uri="{BB962C8B-B14F-4D97-AF65-F5344CB8AC3E}">
        <p14:creationId xmlns:p14="http://schemas.microsoft.com/office/powerpoint/2010/main" val="2555994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EB7FDA-3EA4-795A-B1EA-43C78B00DDC6}"/>
              </a:ext>
            </a:extLst>
          </p:cNvPr>
          <p:cNvSpPr>
            <a:spLocks noGrp="1"/>
          </p:cNvSpPr>
          <p:nvPr>
            <p:ph type="title"/>
          </p:nvPr>
        </p:nvSpPr>
        <p:spPr>
          <a:xfrm>
            <a:off x="640080" y="325369"/>
            <a:ext cx="4368602" cy="1956841"/>
          </a:xfrm>
        </p:spPr>
        <p:txBody>
          <a:bodyPr anchor="b">
            <a:normAutofit/>
          </a:bodyPr>
          <a:lstStyle/>
          <a:p>
            <a:r>
              <a:rPr lang="en-GB" sz="5400">
                <a:latin typeface="Segoe Print"/>
              </a:rPr>
              <a:t>Any questions...?</a:t>
            </a:r>
            <a:endParaRPr lang="en-GB" sz="540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con, circle&#10;&#10;Description automatically generated">
            <a:extLst>
              <a:ext uri="{FF2B5EF4-FFF2-40B4-BE49-F238E27FC236}">
                <a16:creationId xmlns:a16="http://schemas.microsoft.com/office/drawing/2014/main" id="{474BC1BB-389B-ADF3-A9E3-B024EEC6AF76}"/>
              </a:ext>
            </a:extLst>
          </p:cNvPr>
          <p:cNvPicPr>
            <a:picLocks noChangeAspect="1"/>
          </p:cNvPicPr>
          <p:nvPr/>
        </p:nvPicPr>
        <p:blipFill rotWithShape="1">
          <a:blip r:embed="rId3"/>
          <a:srcRect l="2129" r="5340"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57459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8B8319-1D23-2BF2-E77D-A4283448E34E}"/>
              </a:ext>
            </a:extLst>
          </p:cNvPr>
          <p:cNvSpPr>
            <a:spLocks noGrp="1"/>
          </p:cNvSpPr>
          <p:nvPr>
            <p:ph type="title"/>
          </p:nvPr>
        </p:nvSpPr>
        <p:spPr>
          <a:xfrm>
            <a:off x="572493" y="238539"/>
            <a:ext cx="11018520" cy="1434415"/>
          </a:xfrm>
        </p:spPr>
        <p:txBody>
          <a:bodyPr anchor="b">
            <a:normAutofit/>
          </a:bodyPr>
          <a:lstStyle/>
          <a:p>
            <a:r>
              <a:rPr lang="en-GB" sz="5400" b="1" dirty="0">
                <a:latin typeface="Segoe Print"/>
              </a:rPr>
              <a:t>What will Year 1 be like?</a:t>
            </a:r>
            <a:endParaRPr lang="en-GB" sz="5400" b="1" dirty="0">
              <a:cs typeface="Calibri Light"/>
            </a:endParaRP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1">
            <a:extLst>
              <a:ext uri="{FF2B5EF4-FFF2-40B4-BE49-F238E27FC236}">
                <a16:creationId xmlns:a16="http://schemas.microsoft.com/office/drawing/2014/main" id="{AD8C4385-AD3B-123C-4436-8584957E9093}"/>
              </a:ext>
            </a:extLst>
          </p:cNvPr>
          <p:cNvSpPr txBox="1">
            <a:spLocks noGrp="1"/>
          </p:cNvSpPr>
          <p:nvPr>
            <p:ph idx="1"/>
          </p:nvPr>
        </p:nvSpPr>
        <p:spPr>
          <a:xfrm>
            <a:off x="8587778" y="1952528"/>
            <a:ext cx="2739962" cy="14342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buNone/>
            </a:pPr>
            <a:r>
              <a:rPr lang="en-GB" sz="3200" b="1" dirty="0">
                <a:latin typeface="Bradley Hand ITC"/>
              </a:rPr>
              <a:t>When you are in Year 1 there are no toys.</a:t>
            </a:r>
            <a:endParaRPr lang="en-GB" sz="3200" b="1" dirty="0">
              <a:cs typeface="Calibri"/>
            </a:endParaRPr>
          </a:p>
        </p:txBody>
      </p:sp>
      <p:sp>
        <p:nvSpPr>
          <p:cNvPr id="7" name="Speech Bubble: Oval 6">
            <a:extLst>
              <a:ext uri="{FF2B5EF4-FFF2-40B4-BE49-F238E27FC236}">
                <a16:creationId xmlns:a16="http://schemas.microsoft.com/office/drawing/2014/main" id="{1CC8CB9A-DE2C-57E9-9343-DFC3AB01BDA5}"/>
              </a:ext>
            </a:extLst>
          </p:cNvPr>
          <p:cNvSpPr/>
          <p:nvPr/>
        </p:nvSpPr>
        <p:spPr>
          <a:xfrm>
            <a:off x="7887663" y="1768577"/>
            <a:ext cx="3893058" cy="2306711"/>
          </a:xfrm>
          <a:prstGeom prst="wedgeEllipseCallout">
            <a:avLst>
              <a:gd name="adj1" fmla="val -46049"/>
              <a:gd name="adj2" fmla="val 644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0" name="TextBox 51">
            <a:extLst>
              <a:ext uri="{FF2B5EF4-FFF2-40B4-BE49-F238E27FC236}">
                <a16:creationId xmlns:a16="http://schemas.microsoft.com/office/drawing/2014/main" id="{505D28D4-7C3F-9250-FD5A-310941883BFF}"/>
              </a:ext>
            </a:extLst>
          </p:cNvPr>
          <p:cNvSpPr txBox="1">
            <a:spLocks/>
          </p:cNvSpPr>
          <p:nvPr/>
        </p:nvSpPr>
        <p:spPr>
          <a:xfrm>
            <a:off x="8691956" y="4330621"/>
            <a:ext cx="2739962" cy="14342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Font typeface="Arial" panose="020B0604020202020204" pitchFamily="34" charset="0"/>
              <a:buNone/>
            </a:pPr>
            <a:r>
              <a:rPr lang="en-GB" sz="3200" b="1" dirty="0">
                <a:latin typeface="Bradley Hand ITC"/>
              </a:rPr>
              <a:t>I’m sad. I will miss the sandpit.</a:t>
            </a:r>
            <a:endParaRPr lang="en-GB" sz="3200" b="1" dirty="0">
              <a:cs typeface="Calibri"/>
            </a:endParaRPr>
          </a:p>
        </p:txBody>
      </p:sp>
      <p:sp>
        <p:nvSpPr>
          <p:cNvPr id="12" name="Speech Bubble: Oval 11">
            <a:extLst>
              <a:ext uri="{FF2B5EF4-FFF2-40B4-BE49-F238E27FC236}">
                <a16:creationId xmlns:a16="http://schemas.microsoft.com/office/drawing/2014/main" id="{1CB3573A-B7A6-484C-4BDA-C3BA2B3A8D71}"/>
              </a:ext>
            </a:extLst>
          </p:cNvPr>
          <p:cNvSpPr/>
          <p:nvPr/>
        </p:nvSpPr>
        <p:spPr>
          <a:xfrm>
            <a:off x="7991841" y="4177561"/>
            <a:ext cx="4140193" cy="1740360"/>
          </a:xfrm>
          <a:prstGeom prst="wedgeEllipseCallout">
            <a:avLst>
              <a:gd name="adj1" fmla="val -46049"/>
              <a:gd name="adj2" fmla="val 644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3" name="TextBox 51">
            <a:extLst>
              <a:ext uri="{FF2B5EF4-FFF2-40B4-BE49-F238E27FC236}">
                <a16:creationId xmlns:a16="http://schemas.microsoft.com/office/drawing/2014/main" id="{91C4CCA8-3519-3513-C608-EF8686E1D2F2}"/>
              </a:ext>
            </a:extLst>
          </p:cNvPr>
          <p:cNvSpPr txBox="1">
            <a:spLocks/>
          </p:cNvSpPr>
          <p:nvPr/>
        </p:nvSpPr>
        <p:spPr>
          <a:xfrm>
            <a:off x="433758" y="2371181"/>
            <a:ext cx="3589206" cy="14342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Font typeface="Arial" panose="020B0604020202020204" pitchFamily="34" charset="0"/>
              <a:buNone/>
            </a:pPr>
            <a:r>
              <a:rPr lang="en-GB" sz="3200" b="1" dirty="0">
                <a:latin typeface="Bradley Hand ITC"/>
              </a:rPr>
              <a:t>I am nervous about my new teacher. I don’t know her</a:t>
            </a:r>
            <a:endParaRPr lang="en-GB" sz="3200" b="1" dirty="0">
              <a:cs typeface="Calibri"/>
            </a:endParaRPr>
          </a:p>
        </p:txBody>
      </p:sp>
      <p:sp>
        <p:nvSpPr>
          <p:cNvPr id="14" name="Speech Bubble: Oval 13">
            <a:extLst>
              <a:ext uri="{FF2B5EF4-FFF2-40B4-BE49-F238E27FC236}">
                <a16:creationId xmlns:a16="http://schemas.microsoft.com/office/drawing/2014/main" id="{D33B01D8-A640-5BCA-DB25-B00CFCAD1883}"/>
              </a:ext>
            </a:extLst>
          </p:cNvPr>
          <p:cNvSpPr/>
          <p:nvPr/>
        </p:nvSpPr>
        <p:spPr>
          <a:xfrm>
            <a:off x="77683" y="2105588"/>
            <a:ext cx="4140193" cy="1740360"/>
          </a:xfrm>
          <a:prstGeom prst="wedgeEllipseCallout">
            <a:avLst>
              <a:gd name="adj1" fmla="val 39841"/>
              <a:gd name="adj2" fmla="val 6641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5" name="TextBox 51">
            <a:extLst>
              <a:ext uri="{FF2B5EF4-FFF2-40B4-BE49-F238E27FC236}">
                <a16:creationId xmlns:a16="http://schemas.microsoft.com/office/drawing/2014/main" id="{98CB9E0F-2CAB-AEC0-A7CF-0103FC08550E}"/>
              </a:ext>
            </a:extLst>
          </p:cNvPr>
          <p:cNvSpPr txBox="1">
            <a:spLocks/>
          </p:cNvSpPr>
          <p:nvPr/>
        </p:nvSpPr>
        <p:spPr>
          <a:xfrm>
            <a:off x="4917990" y="1975854"/>
            <a:ext cx="2739962" cy="14342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Font typeface="Arial" panose="020B0604020202020204" pitchFamily="34" charset="0"/>
              <a:buNone/>
            </a:pPr>
            <a:r>
              <a:rPr lang="en-GB" sz="3200" b="1" dirty="0">
                <a:latin typeface="Bradley Hand ITC"/>
              </a:rPr>
              <a:t>I’m scared because I don’t know the room</a:t>
            </a:r>
            <a:endParaRPr lang="en-GB" sz="3200" b="1" dirty="0">
              <a:cs typeface="Calibri"/>
            </a:endParaRPr>
          </a:p>
        </p:txBody>
      </p:sp>
      <p:sp>
        <p:nvSpPr>
          <p:cNvPr id="16" name="Speech Bubble: Oval 15">
            <a:extLst>
              <a:ext uri="{FF2B5EF4-FFF2-40B4-BE49-F238E27FC236}">
                <a16:creationId xmlns:a16="http://schemas.microsoft.com/office/drawing/2014/main" id="{1250B78C-3BD8-7BE2-12D2-F9226580DD26}"/>
              </a:ext>
            </a:extLst>
          </p:cNvPr>
          <p:cNvSpPr/>
          <p:nvPr/>
        </p:nvSpPr>
        <p:spPr>
          <a:xfrm>
            <a:off x="4217875" y="1767836"/>
            <a:ext cx="4140193" cy="1740360"/>
          </a:xfrm>
          <a:prstGeom prst="wedgeEllipseCallout">
            <a:avLst>
              <a:gd name="adj1" fmla="val -5149"/>
              <a:gd name="adj2" fmla="val 8392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 name="TextBox 51">
            <a:extLst>
              <a:ext uri="{FF2B5EF4-FFF2-40B4-BE49-F238E27FC236}">
                <a16:creationId xmlns:a16="http://schemas.microsoft.com/office/drawing/2014/main" id="{130776F2-85A8-3684-C246-6A0DB14BCAD9}"/>
              </a:ext>
            </a:extLst>
          </p:cNvPr>
          <p:cNvSpPr txBox="1">
            <a:spLocks/>
          </p:cNvSpPr>
          <p:nvPr/>
        </p:nvSpPr>
        <p:spPr>
          <a:xfrm>
            <a:off x="642463" y="4564955"/>
            <a:ext cx="3171796" cy="14342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Font typeface="Arial" panose="020B0604020202020204" pitchFamily="34" charset="0"/>
              <a:buNone/>
            </a:pPr>
            <a:r>
              <a:rPr lang="en-GB" sz="3200" b="1" dirty="0">
                <a:latin typeface="Bradley Hand ITC"/>
              </a:rPr>
              <a:t>I will miss Mrs XXX and I don’t want to go</a:t>
            </a:r>
            <a:endParaRPr lang="en-GB" sz="3200" b="1" dirty="0">
              <a:cs typeface="Calibri"/>
            </a:endParaRPr>
          </a:p>
        </p:txBody>
      </p:sp>
      <p:sp>
        <p:nvSpPr>
          <p:cNvPr id="18" name="Speech Bubble: Oval 17">
            <a:extLst>
              <a:ext uri="{FF2B5EF4-FFF2-40B4-BE49-F238E27FC236}">
                <a16:creationId xmlns:a16="http://schemas.microsoft.com/office/drawing/2014/main" id="{C406477B-EB1E-897C-D11E-9C7A5E16699E}"/>
              </a:ext>
            </a:extLst>
          </p:cNvPr>
          <p:cNvSpPr/>
          <p:nvPr/>
        </p:nvSpPr>
        <p:spPr>
          <a:xfrm>
            <a:off x="59967" y="4345581"/>
            <a:ext cx="4140193" cy="1740360"/>
          </a:xfrm>
          <a:prstGeom prst="wedgeEllipseCallout">
            <a:avLst>
              <a:gd name="adj1" fmla="val 54156"/>
              <a:gd name="adj2" fmla="val 5765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19" name="Picture 18" descr="A classroom with tables and chairs&#10;&#10;Description automatically generated with medium confidence">
            <a:extLst>
              <a:ext uri="{FF2B5EF4-FFF2-40B4-BE49-F238E27FC236}">
                <a16:creationId xmlns:a16="http://schemas.microsoft.com/office/drawing/2014/main" id="{40B39B49-33A4-4614-6D8F-BA0371DFE24E}"/>
              </a:ext>
            </a:extLst>
          </p:cNvPr>
          <p:cNvPicPr>
            <a:picLocks noChangeAspect="1"/>
          </p:cNvPicPr>
          <p:nvPr/>
        </p:nvPicPr>
        <p:blipFill>
          <a:blip r:embed="rId3"/>
          <a:stretch>
            <a:fillRect/>
          </a:stretch>
        </p:blipFill>
        <p:spPr>
          <a:xfrm rot="700463">
            <a:off x="4107120" y="3751258"/>
            <a:ext cx="3999201" cy="3303452"/>
          </a:xfrm>
          <a:prstGeom prst="rect">
            <a:avLst/>
          </a:prstGeom>
        </p:spPr>
      </p:pic>
    </p:spTree>
    <p:extLst>
      <p:ext uri="{BB962C8B-B14F-4D97-AF65-F5344CB8AC3E}">
        <p14:creationId xmlns:p14="http://schemas.microsoft.com/office/powerpoint/2010/main" val="1322185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8B8319-1D23-2BF2-E77D-A4283448E34E}"/>
              </a:ext>
            </a:extLst>
          </p:cNvPr>
          <p:cNvSpPr>
            <a:spLocks noGrp="1"/>
          </p:cNvSpPr>
          <p:nvPr>
            <p:ph type="title"/>
          </p:nvPr>
        </p:nvSpPr>
        <p:spPr>
          <a:xfrm>
            <a:off x="572493" y="238539"/>
            <a:ext cx="11018520" cy="1434415"/>
          </a:xfrm>
        </p:spPr>
        <p:txBody>
          <a:bodyPr anchor="b">
            <a:normAutofit/>
          </a:bodyPr>
          <a:lstStyle/>
          <a:p>
            <a:r>
              <a:rPr lang="en-GB" sz="5400" b="1" dirty="0">
                <a:latin typeface="Segoe Print"/>
              </a:rPr>
              <a:t>What will Year 1 be like?</a:t>
            </a:r>
            <a:endParaRPr lang="en-GB" sz="5400" b="1" dirty="0">
              <a:cs typeface="Calibri Light"/>
            </a:endParaRP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kids sitting on a carpet&#10;&#10;Description automatically generated">
            <a:extLst>
              <a:ext uri="{FF2B5EF4-FFF2-40B4-BE49-F238E27FC236}">
                <a16:creationId xmlns:a16="http://schemas.microsoft.com/office/drawing/2014/main" id="{61FB4402-BB8B-4C8A-F029-B75BE4318933}"/>
              </a:ext>
            </a:extLst>
          </p:cNvPr>
          <p:cNvPicPr>
            <a:picLocks noChangeAspect="1"/>
          </p:cNvPicPr>
          <p:nvPr/>
        </p:nvPicPr>
        <p:blipFill>
          <a:blip r:embed="rId3"/>
          <a:stretch>
            <a:fillRect/>
          </a:stretch>
        </p:blipFill>
        <p:spPr>
          <a:xfrm rot="21033609">
            <a:off x="544685" y="2051251"/>
            <a:ext cx="3193496" cy="2347680"/>
          </a:xfrm>
          <a:prstGeom prst="rect">
            <a:avLst/>
          </a:prstGeom>
        </p:spPr>
      </p:pic>
      <p:pic>
        <p:nvPicPr>
          <p:cNvPr id="6" name="Picture 5" descr="A group of kids sitting around a table&#10;&#10;Description automatically generated">
            <a:extLst>
              <a:ext uri="{FF2B5EF4-FFF2-40B4-BE49-F238E27FC236}">
                <a16:creationId xmlns:a16="http://schemas.microsoft.com/office/drawing/2014/main" id="{F9A99CCB-DE0D-789F-EA4E-704342CE7B7F}"/>
              </a:ext>
            </a:extLst>
          </p:cNvPr>
          <p:cNvPicPr>
            <a:picLocks noChangeAspect="1"/>
          </p:cNvPicPr>
          <p:nvPr/>
        </p:nvPicPr>
        <p:blipFill>
          <a:blip r:embed="rId4"/>
          <a:stretch>
            <a:fillRect/>
          </a:stretch>
        </p:blipFill>
        <p:spPr>
          <a:xfrm rot="1061282">
            <a:off x="8063252" y="2106734"/>
            <a:ext cx="3032303" cy="2274227"/>
          </a:xfrm>
          <a:prstGeom prst="rect">
            <a:avLst/>
          </a:prstGeom>
        </p:spPr>
      </p:pic>
      <p:pic>
        <p:nvPicPr>
          <p:cNvPr id="19" name="Picture 18" descr="A group of children in a classroom&#10;&#10;Description automatically generated">
            <a:extLst>
              <a:ext uri="{FF2B5EF4-FFF2-40B4-BE49-F238E27FC236}">
                <a16:creationId xmlns:a16="http://schemas.microsoft.com/office/drawing/2014/main" id="{9FA7C0B3-1839-6DAA-E693-10572E7A54E5}"/>
              </a:ext>
            </a:extLst>
          </p:cNvPr>
          <p:cNvPicPr>
            <a:picLocks noChangeAspect="1"/>
          </p:cNvPicPr>
          <p:nvPr/>
        </p:nvPicPr>
        <p:blipFill>
          <a:blip r:embed="rId5"/>
          <a:stretch>
            <a:fillRect/>
          </a:stretch>
        </p:blipFill>
        <p:spPr>
          <a:xfrm rot="1093582">
            <a:off x="2540790" y="4167460"/>
            <a:ext cx="2935754" cy="2194442"/>
          </a:xfrm>
          <a:prstGeom prst="rect">
            <a:avLst/>
          </a:prstGeom>
        </p:spPr>
      </p:pic>
      <p:pic>
        <p:nvPicPr>
          <p:cNvPr id="20" name="Picture 19" descr="A group of kids looking at a television&#10;&#10;Description automatically generated">
            <a:extLst>
              <a:ext uri="{FF2B5EF4-FFF2-40B4-BE49-F238E27FC236}">
                <a16:creationId xmlns:a16="http://schemas.microsoft.com/office/drawing/2014/main" id="{E610EF8B-C524-A07D-01BE-2AC329460B67}"/>
              </a:ext>
            </a:extLst>
          </p:cNvPr>
          <p:cNvPicPr>
            <a:picLocks noChangeAspect="1"/>
          </p:cNvPicPr>
          <p:nvPr/>
        </p:nvPicPr>
        <p:blipFill>
          <a:blip r:embed="rId6"/>
          <a:stretch>
            <a:fillRect/>
          </a:stretch>
        </p:blipFill>
        <p:spPr>
          <a:xfrm>
            <a:off x="4282866" y="1672954"/>
            <a:ext cx="3019783" cy="2267435"/>
          </a:xfrm>
          <a:prstGeom prst="rect">
            <a:avLst/>
          </a:prstGeom>
        </p:spPr>
      </p:pic>
      <p:pic>
        <p:nvPicPr>
          <p:cNvPr id="21" name="Picture 20" descr="A group of children sitting around a table&#10;&#10;Description automatically generated">
            <a:extLst>
              <a:ext uri="{FF2B5EF4-FFF2-40B4-BE49-F238E27FC236}">
                <a16:creationId xmlns:a16="http://schemas.microsoft.com/office/drawing/2014/main" id="{413EEFA7-2D72-3E7D-CF56-11E451BBBA33}"/>
              </a:ext>
            </a:extLst>
          </p:cNvPr>
          <p:cNvPicPr>
            <a:picLocks noChangeAspect="1"/>
          </p:cNvPicPr>
          <p:nvPr/>
        </p:nvPicPr>
        <p:blipFill>
          <a:blip r:embed="rId7"/>
          <a:stretch>
            <a:fillRect/>
          </a:stretch>
        </p:blipFill>
        <p:spPr>
          <a:xfrm rot="21093521">
            <a:off x="5956621" y="4130981"/>
            <a:ext cx="3019783" cy="2267399"/>
          </a:xfrm>
          <a:prstGeom prst="rect">
            <a:avLst/>
          </a:prstGeom>
        </p:spPr>
      </p:pic>
    </p:spTree>
    <p:extLst>
      <p:ext uri="{BB962C8B-B14F-4D97-AF65-F5344CB8AC3E}">
        <p14:creationId xmlns:p14="http://schemas.microsoft.com/office/powerpoint/2010/main" val="1707524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8B8319-1D23-2BF2-E77D-A4283448E34E}"/>
              </a:ext>
            </a:extLst>
          </p:cNvPr>
          <p:cNvSpPr>
            <a:spLocks noGrp="1"/>
          </p:cNvSpPr>
          <p:nvPr>
            <p:ph type="title"/>
          </p:nvPr>
        </p:nvSpPr>
        <p:spPr>
          <a:xfrm>
            <a:off x="572493" y="238539"/>
            <a:ext cx="11018520" cy="1434415"/>
          </a:xfrm>
        </p:spPr>
        <p:txBody>
          <a:bodyPr anchor="b">
            <a:normAutofit/>
          </a:bodyPr>
          <a:lstStyle/>
          <a:p>
            <a:r>
              <a:rPr lang="en-GB" sz="5400" b="1" dirty="0">
                <a:latin typeface="Segoe Print"/>
              </a:rPr>
              <a:t>What will Year 1 be like?</a:t>
            </a:r>
            <a:endParaRPr lang="en-GB" sz="5400" b="1" dirty="0">
              <a:cs typeface="Calibri Light"/>
            </a:endParaRP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boys sitting on the ground&#10;&#10;Description automatically generated">
            <a:extLst>
              <a:ext uri="{FF2B5EF4-FFF2-40B4-BE49-F238E27FC236}">
                <a16:creationId xmlns:a16="http://schemas.microsoft.com/office/drawing/2014/main" id="{ACC424E5-CCF5-E674-3847-91113386AF93}"/>
              </a:ext>
            </a:extLst>
          </p:cNvPr>
          <p:cNvPicPr>
            <a:picLocks noChangeAspect="1"/>
          </p:cNvPicPr>
          <p:nvPr/>
        </p:nvPicPr>
        <p:blipFill>
          <a:blip r:embed="rId3"/>
          <a:stretch>
            <a:fillRect/>
          </a:stretch>
        </p:blipFill>
        <p:spPr>
          <a:xfrm rot="-960000">
            <a:off x="765845" y="2190823"/>
            <a:ext cx="2268782" cy="1721804"/>
          </a:xfrm>
          <a:prstGeom prst="rect">
            <a:avLst/>
          </a:prstGeom>
        </p:spPr>
      </p:pic>
      <p:pic>
        <p:nvPicPr>
          <p:cNvPr id="4" name="Picture 3" descr="A group of children playing with a table&#10;&#10;Description automatically generated">
            <a:extLst>
              <a:ext uri="{FF2B5EF4-FFF2-40B4-BE49-F238E27FC236}">
                <a16:creationId xmlns:a16="http://schemas.microsoft.com/office/drawing/2014/main" id="{061B7BE3-4B2D-DD13-D02C-4D58C637BDFF}"/>
              </a:ext>
            </a:extLst>
          </p:cNvPr>
          <p:cNvPicPr>
            <a:picLocks noChangeAspect="1"/>
          </p:cNvPicPr>
          <p:nvPr/>
        </p:nvPicPr>
        <p:blipFill>
          <a:blip r:embed="rId4"/>
          <a:stretch>
            <a:fillRect/>
          </a:stretch>
        </p:blipFill>
        <p:spPr>
          <a:xfrm rot="1075024">
            <a:off x="837735" y="4182764"/>
            <a:ext cx="2832932" cy="2124698"/>
          </a:xfrm>
          <a:prstGeom prst="rect">
            <a:avLst/>
          </a:prstGeom>
        </p:spPr>
      </p:pic>
      <p:pic>
        <p:nvPicPr>
          <p:cNvPr id="7" name="Picture 6" descr="A group of kids playing with a game board&#10;&#10;Description automatically generated">
            <a:extLst>
              <a:ext uri="{FF2B5EF4-FFF2-40B4-BE49-F238E27FC236}">
                <a16:creationId xmlns:a16="http://schemas.microsoft.com/office/drawing/2014/main" id="{37EB4015-754F-46CF-112D-7332DAC75956}"/>
              </a:ext>
            </a:extLst>
          </p:cNvPr>
          <p:cNvPicPr>
            <a:picLocks noChangeAspect="1"/>
          </p:cNvPicPr>
          <p:nvPr/>
        </p:nvPicPr>
        <p:blipFill>
          <a:blip r:embed="rId5"/>
          <a:stretch>
            <a:fillRect/>
          </a:stretch>
        </p:blipFill>
        <p:spPr>
          <a:xfrm rot="745036">
            <a:off x="8181531" y="1970794"/>
            <a:ext cx="2609662" cy="1952646"/>
          </a:xfrm>
          <a:prstGeom prst="rect">
            <a:avLst/>
          </a:prstGeom>
        </p:spPr>
      </p:pic>
      <p:pic>
        <p:nvPicPr>
          <p:cNvPr id="8" name="Picture 7" descr="A person on a bike&#10;&#10;Description automatically generated">
            <a:extLst>
              <a:ext uri="{FF2B5EF4-FFF2-40B4-BE49-F238E27FC236}">
                <a16:creationId xmlns:a16="http://schemas.microsoft.com/office/drawing/2014/main" id="{8AAD8643-E1AE-2665-90B2-7C68B5E0B5C6}"/>
              </a:ext>
            </a:extLst>
          </p:cNvPr>
          <p:cNvPicPr>
            <a:picLocks noChangeAspect="1"/>
          </p:cNvPicPr>
          <p:nvPr/>
        </p:nvPicPr>
        <p:blipFill>
          <a:blip r:embed="rId6"/>
          <a:stretch>
            <a:fillRect/>
          </a:stretch>
        </p:blipFill>
        <p:spPr>
          <a:xfrm rot="5400000">
            <a:off x="3758772" y="3060146"/>
            <a:ext cx="3667276" cy="2263624"/>
          </a:xfrm>
          <a:prstGeom prst="rect">
            <a:avLst/>
          </a:prstGeom>
        </p:spPr>
      </p:pic>
      <p:pic>
        <p:nvPicPr>
          <p:cNvPr id="10" name="Picture 9" descr="A child holding a bat&#10;&#10;Description automatically generated">
            <a:extLst>
              <a:ext uri="{FF2B5EF4-FFF2-40B4-BE49-F238E27FC236}">
                <a16:creationId xmlns:a16="http://schemas.microsoft.com/office/drawing/2014/main" id="{E37AAC6A-E504-6A15-BFC1-B6197A2DF327}"/>
              </a:ext>
            </a:extLst>
          </p:cNvPr>
          <p:cNvPicPr>
            <a:picLocks noChangeAspect="1"/>
          </p:cNvPicPr>
          <p:nvPr/>
        </p:nvPicPr>
        <p:blipFill>
          <a:blip r:embed="rId7"/>
          <a:stretch>
            <a:fillRect/>
          </a:stretch>
        </p:blipFill>
        <p:spPr>
          <a:xfrm rot="21124421">
            <a:off x="8108593" y="4369595"/>
            <a:ext cx="2883322" cy="2174894"/>
          </a:xfrm>
          <a:prstGeom prst="rect">
            <a:avLst/>
          </a:prstGeom>
        </p:spPr>
      </p:pic>
      <p:sp>
        <p:nvSpPr>
          <p:cNvPr id="5" name="Smiley Face 4">
            <a:extLst>
              <a:ext uri="{FF2B5EF4-FFF2-40B4-BE49-F238E27FC236}">
                <a16:creationId xmlns:a16="http://schemas.microsoft.com/office/drawing/2014/main" id="{25BA7B7D-A32D-F255-DEAA-24EA61F95268}"/>
              </a:ext>
            </a:extLst>
          </p:cNvPr>
          <p:cNvSpPr/>
          <p:nvPr/>
        </p:nvSpPr>
        <p:spPr>
          <a:xfrm>
            <a:off x="9195773" y="4763576"/>
            <a:ext cx="247135" cy="278027"/>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045B8933-AC4F-F4D9-A391-53A6E8DA22D1}"/>
              </a:ext>
            </a:extLst>
          </p:cNvPr>
          <p:cNvSpPr/>
          <p:nvPr/>
        </p:nvSpPr>
        <p:spPr>
          <a:xfrm>
            <a:off x="4792348" y="3803160"/>
            <a:ext cx="236837" cy="144162"/>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978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8B8319-1D23-2BF2-E77D-A4283448E34E}"/>
              </a:ext>
            </a:extLst>
          </p:cNvPr>
          <p:cNvSpPr>
            <a:spLocks noGrp="1"/>
          </p:cNvSpPr>
          <p:nvPr>
            <p:ph type="title"/>
          </p:nvPr>
        </p:nvSpPr>
        <p:spPr>
          <a:xfrm>
            <a:off x="572493" y="238539"/>
            <a:ext cx="11018520" cy="1434415"/>
          </a:xfrm>
        </p:spPr>
        <p:txBody>
          <a:bodyPr anchor="b">
            <a:normAutofit fontScale="90000"/>
          </a:bodyPr>
          <a:lstStyle/>
          <a:p>
            <a:r>
              <a:rPr lang="en-GB" sz="5400" b="1" dirty="0">
                <a:latin typeface="Segoe Print"/>
              </a:rPr>
              <a:t>Why has Year 1 changed at Woodside?</a:t>
            </a:r>
            <a:endParaRPr lang="en-GB" sz="5400" b="1" dirty="0">
              <a:cs typeface="Calibri Light"/>
            </a:endParaRP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539146-40EE-F5A6-C26A-8944B90DC4B0}"/>
              </a:ext>
            </a:extLst>
          </p:cNvPr>
          <p:cNvSpPr>
            <a:spLocks noGrp="1"/>
          </p:cNvSpPr>
          <p:nvPr>
            <p:ph idx="1"/>
          </p:nvPr>
        </p:nvSpPr>
        <p:spPr>
          <a:xfrm>
            <a:off x="572493" y="2071316"/>
            <a:ext cx="6713552" cy="4119172"/>
          </a:xfrm>
        </p:spPr>
        <p:txBody>
          <a:bodyPr vert="horz" lIns="91440" tIns="45720" rIns="91440" bIns="45720" rtlCol="0" anchor="t">
            <a:normAutofit/>
          </a:bodyPr>
          <a:lstStyle/>
          <a:p>
            <a:pPr marL="0" indent="0">
              <a:buNone/>
            </a:pPr>
            <a:endParaRPr lang="en-GB" sz="2200" dirty="0">
              <a:latin typeface="Segoe Print"/>
            </a:endParaRPr>
          </a:p>
          <a:p>
            <a:r>
              <a:rPr lang="en-GB" sz="2200" dirty="0">
                <a:latin typeface="Segoe Print"/>
              </a:rPr>
              <a:t>My own personal experience </a:t>
            </a:r>
          </a:p>
          <a:p>
            <a:endParaRPr lang="en-GB" sz="2200" dirty="0">
              <a:latin typeface="Segoe Print"/>
            </a:endParaRPr>
          </a:p>
          <a:p>
            <a:r>
              <a:rPr lang="en-GB" sz="2200" dirty="0">
                <a:latin typeface="Segoe Print"/>
              </a:rPr>
              <a:t>Parent voice</a:t>
            </a:r>
          </a:p>
          <a:p>
            <a:endParaRPr lang="en-GB" sz="2200" dirty="0">
              <a:latin typeface="Segoe Print"/>
            </a:endParaRPr>
          </a:p>
          <a:p>
            <a:r>
              <a:rPr lang="en-GB" sz="2200" dirty="0">
                <a:latin typeface="Segoe Print"/>
              </a:rPr>
              <a:t>Parents worries</a:t>
            </a:r>
          </a:p>
          <a:p>
            <a:endParaRPr lang="en-GB" sz="2200" dirty="0">
              <a:latin typeface="Segoe Print"/>
            </a:endParaRPr>
          </a:p>
          <a:p>
            <a:r>
              <a:rPr lang="en-GB" sz="2200" dirty="0">
                <a:latin typeface="Segoe Print"/>
              </a:rPr>
              <a:t>BDMAT's aims.</a:t>
            </a:r>
          </a:p>
          <a:p>
            <a:endParaRPr lang="en-GB" sz="2200" dirty="0">
              <a:latin typeface="Segoe Print"/>
            </a:endParaRPr>
          </a:p>
          <a:p>
            <a:endParaRPr lang="en-GB" sz="2200" dirty="0">
              <a:latin typeface="Segoe Print"/>
            </a:endParaRPr>
          </a:p>
          <a:p>
            <a:endParaRPr lang="en-GB" sz="2200" dirty="0">
              <a:latin typeface="Segoe Print"/>
            </a:endParaRPr>
          </a:p>
          <a:p>
            <a:endParaRPr lang="en-GB" sz="2200" dirty="0">
              <a:latin typeface="Segoe Print"/>
            </a:endParaRPr>
          </a:p>
          <a:p>
            <a:pPr marL="0" indent="0">
              <a:buNone/>
            </a:pPr>
            <a:endParaRPr lang="en-GB" sz="2200" dirty="0">
              <a:latin typeface="Segoe Print"/>
            </a:endParaRPr>
          </a:p>
          <a:p>
            <a:pPr marL="0" indent="0">
              <a:buNone/>
            </a:pPr>
            <a:endParaRPr lang="en-GB" sz="2200" dirty="0">
              <a:latin typeface="Segoe Print"/>
            </a:endParaRPr>
          </a:p>
          <a:p>
            <a:endParaRPr lang="en-GB" sz="2200" dirty="0">
              <a:latin typeface="Segoe Print"/>
            </a:endParaRPr>
          </a:p>
          <a:p>
            <a:endParaRPr lang="en-GB" sz="2200" dirty="0">
              <a:latin typeface="Segoe Print"/>
            </a:endParaRPr>
          </a:p>
        </p:txBody>
      </p:sp>
      <p:pic>
        <p:nvPicPr>
          <p:cNvPr id="4" name="Picture 4" descr="A picture containing clipart&#10;&#10;Description automatically generated">
            <a:extLst>
              <a:ext uri="{FF2B5EF4-FFF2-40B4-BE49-F238E27FC236}">
                <a16:creationId xmlns:a16="http://schemas.microsoft.com/office/drawing/2014/main" id="{23498E99-CE82-AD7E-D073-10A3E8690622}"/>
              </a:ext>
            </a:extLst>
          </p:cNvPr>
          <p:cNvPicPr>
            <a:picLocks noChangeAspect="1"/>
          </p:cNvPicPr>
          <p:nvPr/>
        </p:nvPicPr>
        <p:blipFill rotWithShape="1">
          <a:blip r:embed="rId3"/>
          <a:srcRect r="3" b="1389"/>
          <a:stretch/>
        </p:blipFill>
        <p:spPr>
          <a:xfrm>
            <a:off x="7675658" y="2093976"/>
            <a:ext cx="3941064" cy="4096512"/>
          </a:xfrm>
          <a:prstGeom prst="rect">
            <a:avLst/>
          </a:prstGeom>
        </p:spPr>
      </p:pic>
    </p:spTree>
    <p:extLst>
      <p:ext uri="{BB962C8B-B14F-4D97-AF65-F5344CB8AC3E}">
        <p14:creationId xmlns:p14="http://schemas.microsoft.com/office/powerpoint/2010/main" val="368785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8B8319-1D23-2BF2-E77D-A4283448E34E}"/>
              </a:ext>
            </a:extLst>
          </p:cNvPr>
          <p:cNvSpPr>
            <a:spLocks noGrp="1"/>
          </p:cNvSpPr>
          <p:nvPr>
            <p:ph type="title"/>
          </p:nvPr>
        </p:nvSpPr>
        <p:spPr>
          <a:xfrm>
            <a:off x="572493" y="238539"/>
            <a:ext cx="11018520" cy="1434415"/>
          </a:xfrm>
        </p:spPr>
        <p:txBody>
          <a:bodyPr anchor="b">
            <a:normAutofit fontScale="90000"/>
          </a:bodyPr>
          <a:lstStyle/>
          <a:p>
            <a:r>
              <a:rPr lang="en-GB" sz="5400" b="1" dirty="0">
                <a:latin typeface="Segoe Print"/>
              </a:rPr>
              <a:t>Why has Year 1 changed at Woodside?</a:t>
            </a:r>
            <a:endParaRPr lang="en-GB" sz="5400" b="1" dirty="0">
              <a:cs typeface="Calibri Light"/>
            </a:endParaRP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539146-40EE-F5A6-C26A-8944B90DC4B0}"/>
              </a:ext>
            </a:extLst>
          </p:cNvPr>
          <p:cNvSpPr>
            <a:spLocks noGrp="1"/>
          </p:cNvSpPr>
          <p:nvPr>
            <p:ph idx="1"/>
          </p:nvPr>
        </p:nvSpPr>
        <p:spPr>
          <a:xfrm>
            <a:off x="572493" y="2071316"/>
            <a:ext cx="6713552" cy="4119172"/>
          </a:xfrm>
        </p:spPr>
        <p:txBody>
          <a:bodyPr vert="horz" lIns="91440" tIns="45720" rIns="91440" bIns="45720" rtlCol="0" anchor="t">
            <a:normAutofit/>
          </a:bodyPr>
          <a:lstStyle/>
          <a:p>
            <a:pPr marL="0" indent="0">
              <a:buNone/>
            </a:pPr>
            <a:endParaRPr lang="en-GB" sz="2200" dirty="0">
              <a:latin typeface="Segoe Print"/>
            </a:endParaRPr>
          </a:p>
          <a:p>
            <a:r>
              <a:rPr lang="en-GB" sz="2200" dirty="0">
                <a:latin typeface="Segoe Print"/>
              </a:rPr>
              <a:t>Majority of children not ready to be formal…yet </a:t>
            </a:r>
          </a:p>
          <a:p>
            <a:endParaRPr lang="en-GB" sz="2200" dirty="0">
              <a:latin typeface="Segoe Print"/>
            </a:endParaRPr>
          </a:p>
          <a:p>
            <a:r>
              <a:rPr lang="en-GB" sz="2200" dirty="0">
                <a:latin typeface="Segoe Print"/>
              </a:rPr>
              <a:t>Continue well-being</a:t>
            </a:r>
          </a:p>
          <a:p>
            <a:endParaRPr lang="en-GB" sz="2200" dirty="0">
              <a:latin typeface="Segoe Print"/>
            </a:endParaRPr>
          </a:p>
          <a:p>
            <a:r>
              <a:rPr lang="en-GB" sz="2200" dirty="0">
                <a:latin typeface="Segoe Print"/>
              </a:rPr>
              <a:t>Our knowledge of child development/research</a:t>
            </a:r>
          </a:p>
          <a:p>
            <a:endParaRPr lang="en-GB" sz="2200" dirty="0">
              <a:latin typeface="Segoe Print"/>
            </a:endParaRPr>
          </a:p>
          <a:p>
            <a:r>
              <a:rPr lang="en-GB" sz="2200" dirty="0">
                <a:latin typeface="Segoe Print"/>
              </a:rPr>
              <a:t>Success in other countries</a:t>
            </a:r>
          </a:p>
          <a:p>
            <a:endParaRPr lang="en-GB" sz="2200" dirty="0">
              <a:latin typeface="Segoe Print"/>
            </a:endParaRPr>
          </a:p>
          <a:p>
            <a:endParaRPr lang="en-GB" sz="2200" dirty="0">
              <a:latin typeface="Segoe Print"/>
            </a:endParaRPr>
          </a:p>
          <a:p>
            <a:endParaRPr lang="en-GB" sz="2200" dirty="0">
              <a:latin typeface="Segoe Print"/>
            </a:endParaRPr>
          </a:p>
          <a:p>
            <a:endParaRPr lang="en-GB" sz="2200" dirty="0">
              <a:latin typeface="Segoe Print"/>
            </a:endParaRPr>
          </a:p>
          <a:p>
            <a:pPr marL="0" indent="0">
              <a:buNone/>
            </a:pPr>
            <a:endParaRPr lang="en-GB" sz="2200" dirty="0">
              <a:latin typeface="Segoe Print"/>
            </a:endParaRPr>
          </a:p>
          <a:p>
            <a:pPr marL="0" indent="0">
              <a:buNone/>
            </a:pPr>
            <a:endParaRPr lang="en-GB" sz="2200" dirty="0">
              <a:latin typeface="Segoe Print"/>
            </a:endParaRPr>
          </a:p>
          <a:p>
            <a:endParaRPr lang="en-GB" sz="2200" dirty="0">
              <a:latin typeface="Segoe Print"/>
            </a:endParaRPr>
          </a:p>
          <a:p>
            <a:endParaRPr lang="en-GB" sz="2200" dirty="0">
              <a:latin typeface="Segoe Print"/>
            </a:endParaRPr>
          </a:p>
        </p:txBody>
      </p:sp>
      <p:pic>
        <p:nvPicPr>
          <p:cNvPr id="4" name="Picture 4" descr="A picture containing clipart&#10;&#10;Description automatically generated">
            <a:extLst>
              <a:ext uri="{FF2B5EF4-FFF2-40B4-BE49-F238E27FC236}">
                <a16:creationId xmlns:a16="http://schemas.microsoft.com/office/drawing/2014/main" id="{23498E99-CE82-AD7E-D073-10A3E8690622}"/>
              </a:ext>
            </a:extLst>
          </p:cNvPr>
          <p:cNvPicPr>
            <a:picLocks noChangeAspect="1"/>
          </p:cNvPicPr>
          <p:nvPr/>
        </p:nvPicPr>
        <p:blipFill rotWithShape="1">
          <a:blip r:embed="rId3"/>
          <a:srcRect r="3" b="1389"/>
          <a:stretch/>
        </p:blipFill>
        <p:spPr>
          <a:xfrm>
            <a:off x="7675658" y="2093976"/>
            <a:ext cx="3941064" cy="4096512"/>
          </a:xfrm>
          <a:prstGeom prst="rect">
            <a:avLst/>
          </a:prstGeom>
        </p:spPr>
      </p:pic>
      <p:pic>
        <p:nvPicPr>
          <p:cNvPr id="2050" name="Picture 2" descr="A hand with bones on it&#10;&#10;Description automatically generated">
            <a:extLst>
              <a:ext uri="{FF2B5EF4-FFF2-40B4-BE49-F238E27FC236}">
                <a16:creationId xmlns:a16="http://schemas.microsoft.com/office/drawing/2014/main" id="{D79166C3-DE69-AE50-CBC2-DB28D7F3A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64704">
            <a:off x="5611432" y="3180229"/>
            <a:ext cx="2200275"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17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9261D-D578-4FA5-37E8-17CBBDE2EDAA}"/>
              </a:ext>
            </a:extLst>
          </p:cNvPr>
          <p:cNvSpPr>
            <a:spLocks noGrp="1"/>
          </p:cNvSpPr>
          <p:nvPr>
            <p:ph type="title"/>
          </p:nvPr>
        </p:nvSpPr>
        <p:spPr>
          <a:xfrm>
            <a:off x="630936" y="640080"/>
            <a:ext cx="4818888" cy="1481328"/>
          </a:xfrm>
        </p:spPr>
        <p:txBody>
          <a:bodyPr anchor="b">
            <a:normAutofit fontScale="90000"/>
          </a:bodyPr>
          <a:lstStyle/>
          <a:p>
            <a:r>
              <a:rPr lang="en-GB" sz="5400" dirty="0">
                <a:latin typeface="Segoe Print"/>
                <a:cs typeface="Calibri Light"/>
              </a:rPr>
              <a:t>What are the benefits? </a:t>
            </a:r>
            <a:endParaRPr lang="en-US" sz="5400" dirty="0"/>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BE069F-E7DD-F2CA-81C2-1328A881E0CF}"/>
              </a:ext>
            </a:extLst>
          </p:cNvPr>
          <p:cNvSpPr>
            <a:spLocks noGrp="1"/>
          </p:cNvSpPr>
          <p:nvPr>
            <p:ph idx="1"/>
          </p:nvPr>
        </p:nvSpPr>
        <p:spPr>
          <a:xfrm>
            <a:off x="630936" y="2660904"/>
            <a:ext cx="4818888" cy="3790696"/>
          </a:xfrm>
        </p:spPr>
        <p:txBody>
          <a:bodyPr vert="horz" lIns="91440" tIns="45720" rIns="91440" bIns="45720" rtlCol="0" anchor="t">
            <a:normAutofit fontScale="70000" lnSpcReduction="20000"/>
          </a:bodyPr>
          <a:lstStyle/>
          <a:p>
            <a:r>
              <a:rPr lang="en-GB" dirty="0">
                <a:latin typeface="Segoe Print"/>
              </a:rPr>
              <a:t>High</a:t>
            </a:r>
            <a:r>
              <a:rPr lang="en-GB" sz="2800" dirty="0">
                <a:latin typeface="Segoe Print"/>
              </a:rPr>
              <a:t> well-being from the start!</a:t>
            </a:r>
          </a:p>
          <a:p>
            <a:endParaRPr lang="en-GB" sz="2800" dirty="0">
              <a:latin typeface="Segoe Print"/>
            </a:endParaRPr>
          </a:p>
          <a:p>
            <a:r>
              <a:rPr lang="en-GB" sz="2800" dirty="0">
                <a:latin typeface="Segoe Print"/>
              </a:rPr>
              <a:t>Continue to develop good attitudes to learning by being active</a:t>
            </a:r>
          </a:p>
          <a:p>
            <a:endParaRPr lang="en-GB" sz="2800" dirty="0">
              <a:latin typeface="Segoe Print"/>
            </a:endParaRPr>
          </a:p>
          <a:p>
            <a:r>
              <a:rPr lang="en-GB" dirty="0">
                <a:latin typeface="Segoe Print"/>
              </a:rPr>
              <a:t>Work in small groups</a:t>
            </a:r>
            <a:endParaRPr lang="en-GB" sz="2800" dirty="0">
              <a:latin typeface="Segoe Print"/>
            </a:endParaRPr>
          </a:p>
          <a:p>
            <a:endParaRPr lang="en-GB" sz="2800" dirty="0">
              <a:latin typeface="Segoe Print"/>
            </a:endParaRPr>
          </a:p>
          <a:p>
            <a:r>
              <a:rPr lang="en-GB" sz="2800" dirty="0">
                <a:latin typeface="Segoe Print"/>
              </a:rPr>
              <a:t>Skills developed over time</a:t>
            </a:r>
          </a:p>
          <a:p>
            <a:endParaRPr lang="en-GB" sz="2800" dirty="0">
              <a:latin typeface="Segoe Print"/>
            </a:endParaRPr>
          </a:p>
          <a:p>
            <a:r>
              <a:rPr lang="en-GB" sz="2800" dirty="0">
                <a:latin typeface="Segoe Print"/>
              </a:rPr>
              <a:t>High quality interactions</a:t>
            </a:r>
            <a:endParaRPr lang="en-GB" dirty="0"/>
          </a:p>
        </p:txBody>
      </p:sp>
      <p:pic>
        <p:nvPicPr>
          <p:cNvPr id="5" name="Picture 4" descr="Logo&#10;&#10;Description automatically generated">
            <a:extLst>
              <a:ext uri="{FF2B5EF4-FFF2-40B4-BE49-F238E27FC236}">
                <a16:creationId xmlns:a16="http://schemas.microsoft.com/office/drawing/2014/main" id="{48910DB6-CD86-63D2-32C0-E9336C3D3C83}"/>
              </a:ext>
            </a:extLst>
          </p:cNvPr>
          <p:cNvPicPr>
            <a:picLocks noChangeAspect="1"/>
          </p:cNvPicPr>
          <p:nvPr/>
        </p:nvPicPr>
        <p:blipFill>
          <a:blip r:embed="rId3"/>
          <a:stretch>
            <a:fillRect/>
          </a:stretch>
        </p:blipFill>
        <p:spPr>
          <a:xfrm>
            <a:off x="8349628" y="283464"/>
            <a:ext cx="3047972" cy="2904040"/>
          </a:xfrm>
          <a:prstGeom prst="rect">
            <a:avLst/>
          </a:prstGeom>
        </p:spPr>
      </p:pic>
      <p:pic>
        <p:nvPicPr>
          <p:cNvPr id="6" name="Picture 5" descr="A cartoon of a child and child holding hands&#10;&#10;Description automatically generated">
            <a:extLst>
              <a:ext uri="{FF2B5EF4-FFF2-40B4-BE49-F238E27FC236}">
                <a16:creationId xmlns:a16="http://schemas.microsoft.com/office/drawing/2014/main" id="{02C44A14-F341-CCD9-5993-2DC6CA88CDA0}"/>
              </a:ext>
            </a:extLst>
          </p:cNvPr>
          <p:cNvPicPr>
            <a:picLocks noChangeAspect="1"/>
          </p:cNvPicPr>
          <p:nvPr/>
        </p:nvPicPr>
        <p:blipFill rotWithShape="1">
          <a:blip r:embed="rId4"/>
          <a:srcRect l="139" t="1217" r="-2395" b="-8593"/>
          <a:stretch/>
        </p:blipFill>
        <p:spPr>
          <a:xfrm>
            <a:off x="8198787" y="3429000"/>
            <a:ext cx="3318161" cy="3297645"/>
          </a:xfrm>
          <a:prstGeom prst="rect">
            <a:avLst/>
          </a:prstGeom>
        </p:spPr>
      </p:pic>
    </p:spTree>
    <p:extLst>
      <p:ext uri="{BB962C8B-B14F-4D97-AF65-F5344CB8AC3E}">
        <p14:creationId xmlns:p14="http://schemas.microsoft.com/office/powerpoint/2010/main" val="2357328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8B8319-1D23-2BF2-E77D-A4283448E34E}"/>
              </a:ext>
            </a:extLst>
          </p:cNvPr>
          <p:cNvSpPr>
            <a:spLocks noGrp="1"/>
          </p:cNvSpPr>
          <p:nvPr>
            <p:ph type="title"/>
          </p:nvPr>
        </p:nvSpPr>
        <p:spPr>
          <a:xfrm>
            <a:off x="572493" y="238539"/>
            <a:ext cx="11018520" cy="1434415"/>
          </a:xfrm>
        </p:spPr>
        <p:txBody>
          <a:bodyPr anchor="b">
            <a:normAutofit/>
          </a:bodyPr>
          <a:lstStyle/>
          <a:p>
            <a:r>
              <a:rPr lang="en-GB" sz="5400" b="1" dirty="0">
                <a:latin typeface="Segoe Print"/>
              </a:rPr>
              <a:t>How do we know it works?</a:t>
            </a:r>
            <a:endParaRPr lang="en-GB" sz="5400" b="1" dirty="0">
              <a:cs typeface="Calibri Light"/>
            </a:endParaRP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539146-40EE-F5A6-C26A-8944B90DC4B0}"/>
              </a:ext>
            </a:extLst>
          </p:cNvPr>
          <p:cNvSpPr>
            <a:spLocks noGrp="1"/>
          </p:cNvSpPr>
          <p:nvPr>
            <p:ph idx="1"/>
          </p:nvPr>
        </p:nvSpPr>
        <p:spPr>
          <a:xfrm>
            <a:off x="572493" y="2071316"/>
            <a:ext cx="6713552" cy="4119172"/>
          </a:xfrm>
        </p:spPr>
        <p:txBody>
          <a:bodyPr vert="horz" lIns="91440" tIns="45720" rIns="91440" bIns="45720" rtlCol="0" anchor="t">
            <a:normAutofit fontScale="92500" lnSpcReduction="20000"/>
          </a:bodyPr>
          <a:lstStyle/>
          <a:p>
            <a:pPr marL="0" indent="0">
              <a:buNone/>
            </a:pPr>
            <a:endParaRPr lang="en-GB" sz="2200" dirty="0">
              <a:latin typeface="Segoe Print"/>
            </a:endParaRPr>
          </a:p>
          <a:p>
            <a:r>
              <a:rPr lang="en-GB" sz="2200" dirty="0">
                <a:latin typeface="Segoe Print"/>
              </a:rPr>
              <a:t>Success of this Year 1!</a:t>
            </a:r>
          </a:p>
          <a:p>
            <a:endParaRPr lang="en-GB" sz="2200" dirty="0">
              <a:latin typeface="Segoe Print"/>
            </a:endParaRPr>
          </a:p>
          <a:p>
            <a:r>
              <a:rPr lang="en-GB" sz="2200" dirty="0">
                <a:latin typeface="Segoe Print"/>
              </a:rPr>
              <a:t>Regular observations/assessments inform how we progress the curriculum/the room</a:t>
            </a:r>
          </a:p>
          <a:p>
            <a:endParaRPr lang="en-GB" sz="2200" dirty="0">
              <a:latin typeface="Segoe Print"/>
            </a:endParaRPr>
          </a:p>
          <a:p>
            <a:r>
              <a:rPr lang="en-GB" sz="2200" dirty="0">
                <a:latin typeface="Segoe Print"/>
              </a:rPr>
              <a:t>All the children will be working independently over time.</a:t>
            </a:r>
          </a:p>
          <a:p>
            <a:endParaRPr lang="en-GB" sz="2200" dirty="0">
              <a:latin typeface="Segoe Print"/>
            </a:endParaRPr>
          </a:p>
          <a:p>
            <a:r>
              <a:rPr lang="en-GB" sz="2200" dirty="0">
                <a:latin typeface="Segoe Print"/>
              </a:rPr>
              <a:t>Pupil voice/parent voice</a:t>
            </a:r>
          </a:p>
          <a:p>
            <a:endParaRPr lang="en-GB" sz="2200" dirty="0">
              <a:latin typeface="Segoe Print"/>
            </a:endParaRPr>
          </a:p>
          <a:p>
            <a:r>
              <a:rPr lang="en-GB" sz="2200" dirty="0">
                <a:latin typeface="Segoe Print"/>
              </a:rPr>
              <a:t>Continued support from our EY advisor</a:t>
            </a:r>
          </a:p>
          <a:p>
            <a:endParaRPr lang="en-GB" sz="2200" dirty="0">
              <a:latin typeface="Segoe Print"/>
            </a:endParaRPr>
          </a:p>
          <a:p>
            <a:endParaRPr lang="en-GB" sz="2200" dirty="0">
              <a:latin typeface="Segoe Print"/>
            </a:endParaRPr>
          </a:p>
          <a:p>
            <a:pPr marL="0" indent="0">
              <a:buNone/>
            </a:pPr>
            <a:endParaRPr lang="en-GB" sz="2200" dirty="0">
              <a:latin typeface="Segoe Print"/>
            </a:endParaRPr>
          </a:p>
          <a:p>
            <a:endParaRPr lang="en-GB" sz="2200" dirty="0">
              <a:latin typeface="Segoe Print"/>
            </a:endParaRPr>
          </a:p>
          <a:p>
            <a:endParaRPr lang="en-GB" sz="2200" dirty="0">
              <a:latin typeface="Segoe Print"/>
            </a:endParaRPr>
          </a:p>
          <a:p>
            <a:endParaRPr lang="en-GB" sz="2200" dirty="0">
              <a:latin typeface="Segoe Print"/>
            </a:endParaRPr>
          </a:p>
          <a:p>
            <a:pPr marL="0" indent="0">
              <a:buNone/>
            </a:pPr>
            <a:endParaRPr lang="en-GB" sz="2200" dirty="0">
              <a:latin typeface="Segoe Print"/>
            </a:endParaRPr>
          </a:p>
          <a:p>
            <a:pPr marL="0" indent="0">
              <a:buNone/>
            </a:pPr>
            <a:endParaRPr lang="en-GB" sz="2200" dirty="0">
              <a:latin typeface="Segoe Print"/>
            </a:endParaRPr>
          </a:p>
          <a:p>
            <a:endParaRPr lang="en-GB" sz="2200" dirty="0">
              <a:latin typeface="Segoe Print"/>
            </a:endParaRPr>
          </a:p>
          <a:p>
            <a:endParaRPr lang="en-GB" sz="2200" dirty="0">
              <a:latin typeface="Segoe Print"/>
            </a:endParaRPr>
          </a:p>
        </p:txBody>
      </p:sp>
      <p:pic>
        <p:nvPicPr>
          <p:cNvPr id="4" name="Picture 4" descr="A picture containing clipart&#10;&#10;Description automatically generated">
            <a:extLst>
              <a:ext uri="{FF2B5EF4-FFF2-40B4-BE49-F238E27FC236}">
                <a16:creationId xmlns:a16="http://schemas.microsoft.com/office/drawing/2014/main" id="{23498E99-CE82-AD7E-D073-10A3E8690622}"/>
              </a:ext>
            </a:extLst>
          </p:cNvPr>
          <p:cNvPicPr>
            <a:picLocks noChangeAspect="1"/>
          </p:cNvPicPr>
          <p:nvPr/>
        </p:nvPicPr>
        <p:blipFill rotWithShape="1">
          <a:blip r:embed="rId3"/>
          <a:srcRect r="3" b="1389"/>
          <a:stretch/>
        </p:blipFill>
        <p:spPr>
          <a:xfrm>
            <a:off x="7675658" y="2093976"/>
            <a:ext cx="3941064" cy="4096512"/>
          </a:xfrm>
          <a:prstGeom prst="rect">
            <a:avLst/>
          </a:prstGeom>
        </p:spPr>
      </p:pic>
    </p:spTree>
    <p:extLst>
      <p:ext uri="{BB962C8B-B14F-4D97-AF65-F5344CB8AC3E}">
        <p14:creationId xmlns:p14="http://schemas.microsoft.com/office/powerpoint/2010/main" val="2672698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9261D-D578-4FA5-37E8-17CBBDE2EDAA}"/>
              </a:ext>
            </a:extLst>
          </p:cNvPr>
          <p:cNvSpPr>
            <a:spLocks noGrp="1"/>
          </p:cNvSpPr>
          <p:nvPr>
            <p:ph type="title"/>
          </p:nvPr>
        </p:nvSpPr>
        <p:spPr>
          <a:xfrm>
            <a:off x="572493" y="238539"/>
            <a:ext cx="11018520" cy="1434415"/>
          </a:xfrm>
        </p:spPr>
        <p:txBody>
          <a:bodyPr anchor="b">
            <a:normAutofit/>
          </a:bodyPr>
          <a:lstStyle/>
          <a:p>
            <a:r>
              <a:rPr lang="en-GB" sz="5000" b="1">
                <a:latin typeface="Segoe Print"/>
                <a:cs typeface="Calibri Light"/>
              </a:rPr>
              <a:t>Who will be teaching my child ?</a:t>
            </a:r>
            <a:endParaRPr lang="en-GB" sz="5000">
              <a:latin typeface="Segoe Print"/>
              <a:cs typeface="Calibri Light"/>
            </a:endParaRP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BE069F-E7DD-F2CA-81C2-1328A881E0CF}"/>
              </a:ext>
            </a:extLst>
          </p:cNvPr>
          <p:cNvSpPr>
            <a:spLocks noGrp="1"/>
          </p:cNvSpPr>
          <p:nvPr>
            <p:ph idx="1"/>
          </p:nvPr>
        </p:nvSpPr>
        <p:spPr>
          <a:xfrm>
            <a:off x="572493" y="2071316"/>
            <a:ext cx="6713552" cy="4119172"/>
          </a:xfrm>
        </p:spPr>
        <p:txBody>
          <a:bodyPr vert="horz" lIns="91440" tIns="45720" rIns="91440" bIns="45720" rtlCol="0" anchor="t">
            <a:normAutofit fontScale="92500" lnSpcReduction="20000"/>
          </a:bodyPr>
          <a:lstStyle/>
          <a:p>
            <a:r>
              <a:rPr lang="en-GB" sz="2200" dirty="0">
                <a:latin typeface="Segoe Print"/>
              </a:rPr>
              <a:t>Teacher-Miss </a:t>
            </a:r>
            <a:r>
              <a:rPr lang="en-GB" sz="2200" dirty="0" err="1">
                <a:latin typeface="Segoe Print"/>
              </a:rPr>
              <a:t>Groucott</a:t>
            </a:r>
            <a:r>
              <a:rPr lang="en-GB" sz="2200" dirty="0">
                <a:latin typeface="Segoe Print"/>
              </a:rPr>
              <a:t> ECT+1 </a:t>
            </a:r>
          </a:p>
          <a:p>
            <a:pPr marL="0" indent="0">
              <a:buNone/>
            </a:pPr>
            <a:r>
              <a:rPr lang="en-GB" sz="2200" dirty="0">
                <a:latin typeface="Segoe Print"/>
              </a:rPr>
              <a:t>(Early Career Teacher)</a:t>
            </a:r>
          </a:p>
          <a:p>
            <a:endParaRPr lang="en-GB" sz="2200" dirty="0">
              <a:latin typeface="Segoe Print"/>
            </a:endParaRPr>
          </a:p>
          <a:p>
            <a:r>
              <a:rPr lang="en-GB" sz="2200" dirty="0">
                <a:latin typeface="Segoe Print"/>
              </a:rPr>
              <a:t>Teaching Assistant- Mrs Brown</a:t>
            </a:r>
            <a:endParaRPr lang="en-GB" sz="2200" dirty="0"/>
          </a:p>
          <a:p>
            <a:endParaRPr lang="en-GB" sz="2200" dirty="0">
              <a:latin typeface="Segoe Print"/>
            </a:endParaRPr>
          </a:p>
          <a:p>
            <a:endParaRPr lang="en-GB" sz="2200" dirty="0">
              <a:latin typeface="Segoe Print"/>
              <a:cs typeface="Calibri" panose="020F0502020204030204"/>
            </a:endParaRPr>
          </a:p>
          <a:p>
            <a:r>
              <a:rPr lang="en-GB" sz="2200" dirty="0">
                <a:latin typeface="Segoe Print"/>
                <a:cs typeface="Calibri" panose="020F0502020204030204"/>
              </a:rPr>
              <a:t>Regular cover teacher-Mr </a:t>
            </a:r>
            <a:r>
              <a:rPr lang="en-GB" sz="2200" dirty="0" err="1">
                <a:latin typeface="Segoe Print"/>
                <a:cs typeface="Calibri" panose="020F0502020204030204"/>
              </a:rPr>
              <a:t>Lavis</a:t>
            </a:r>
            <a:endParaRPr lang="en-GB" sz="2200" dirty="0">
              <a:latin typeface="Segoe Print"/>
              <a:cs typeface="Calibri" panose="020F0502020204030204"/>
            </a:endParaRPr>
          </a:p>
          <a:p>
            <a:pPr marL="0" indent="0">
              <a:buNone/>
            </a:pPr>
            <a:endParaRPr lang="en-US" sz="2200" dirty="0">
              <a:latin typeface="Calibri" panose="020F0502020204030204"/>
              <a:cs typeface="Calibri" panose="020F0502020204030204"/>
            </a:endParaRPr>
          </a:p>
          <a:p>
            <a:endParaRPr lang="en-GB" sz="2200" dirty="0">
              <a:latin typeface="Segoe Print"/>
            </a:endParaRPr>
          </a:p>
          <a:p>
            <a:r>
              <a:rPr lang="en-GB" sz="2200" dirty="0">
                <a:latin typeface="Segoe Print"/>
              </a:rPr>
              <a:t>Mrs Clifford-ECT mentor</a:t>
            </a:r>
          </a:p>
          <a:p>
            <a:endParaRPr lang="en-GB" sz="2200" dirty="0">
              <a:latin typeface="Segoe Print"/>
            </a:endParaRPr>
          </a:p>
          <a:p>
            <a:r>
              <a:rPr lang="en-GB" sz="2200" dirty="0">
                <a:latin typeface="Segoe Print"/>
              </a:rPr>
              <a:t>Mrs Johnson-ECT Mentor Lead</a:t>
            </a:r>
          </a:p>
          <a:p>
            <a:pPr marL="0" indent="0">
              <a:buNone/>
            </a:pPr>
            <a:endParaRPr lang="en-GB" sz="2200" dirty="0">
              <a:latin typeface="Segoe Print"/>
            </a:endParaRPr>
          </a:p>
          <a:p>
            <a:endParaRPr lang="en-GB" sz="2200" dirty="0">
              <a:latin typeface="Segoe Print"/>
            </a:endParaRPr>
          </a:p>
          <a:p>
            <a:endParaRPr lang="en-GB" sz="2200" dirty="0">
              <a:latin typeface="Segoe Print"/>
            </a:endParaRPr>
          </a:p>
        </p:txBody>
      </p:sp>
      <p:pic>
        <p:nvPicPr>
          <p:cNvPr id="4" name="Picture 4">
            <a:extLst>
              <a:ext uri="{FF2B5EF4-FFF2-40B4-BE49-F238E27FC236}">
                <a16:creationId xmlns:a16="http://schemas.microsoft.com/office/drawing/2014/main" id="{40D9F244-2BB4-F55D-EE70-38E6313B4B54}"/>
              </a:ext>
            </a:extLst>
          </p:cNvPr>
          <p:cNvPicPr>
            <a:picLocks noChangeAspect="1"/>
          </p:cNvPicPr>
          <p:nvPr/>
        </p:nvPicPr>
        <p:blipFill rotWithShape="1">
          <a:blip r:embed="rId3"/>
          <a:srcRect l="10416" r="7338" b="-2"/>
          <a:stretch/>
        </p:blipFill>
        <p:spPr>
          <a:xfrm>
            <a:off x="7675658" y="2093976"/>
            <a:ext cx="3941064" cy="4096512"/>
          </a:xfrm>
          <a:prstGeom prst="rect">
            <a:avLst/>
          </a:prstGeom>
        </p:spPr>
      </p:pic>
    </p:spTree>
    <p:extLst>
      <p:ext uri="{BB962C8B-B14F-4D97-AF65-F5344CB8AC3E}">
        <p14:creationId xmlns:p14="http://schemas.microsoft.com/office/powerpoint/2010/main" val="762367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TotalTime>
  <Words>2316</Words>
  <Application>Microsoft Office PowerPoint</Application>
  <PresentationFormat>Widescreen</PresentationFormat>
  <Paragraphs>267</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Bradley Hand ITC</vt:lpstr>
      <vt:lpstr>Calibri</vt:lpstr>
      <vt:lpstr>Calibri Light</vt:lpstr>
      <vt:lpstr>Segoe Print</vt:lpstr>
      <vt:lpstr>Times New Roman</vt:lpstr>
      <vt:lpstr>office theme</vt:lpstr>
      <vt:lpstr>PowerPoint Presentation</vt:lpstr>
      <vt:lpstr>What will Year 1 be like?</vt:lpstr>
      <vt:lpstr>What will Year 1 be like?</vt:lpstr>
      <vt:lpstr>What will Year 1 be like?</vt:lpstr>
      <vt:lpstr>Why has Year 1 changed at Woodside?</vt:lpstr>
      <vt:lpstr>Why has Year 1 changed at Woodside?</vt:lpstr>
      <vt:lpstr>What are the benefits? </vt:lpstr>
      <vt:lpstr>How do we know it works?</vt:lpstr>
      <vt:lpstr>Who will be teaching my child ?</vt:lpstr>
      <vt:lpstr>What will my child be learning in Year 1?</vt:lpstr>
      <vt:lpstr>What will my child be learning?</vt:lpstr>
      <vt:lpstr>How will my child be learning?</vt:lpstr>
      <vt:lpstr>How is this different from before?</vt:lpstr>
      <vt:lpstr>What can I do as a parent?</vt:lpstr>
      <vt:lpstr>How can I help my child to be ready for Year 1?</vt:lpstr>
      <vt:lpstr>How can I help my child to be ready for Year 1?</vt:lpstr>
      <vt:lpstr>How can I help my child to be ready for Year 1?</vt:lpstr>
      <vt:lpstr>What happens next?</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Lynne Clifford</dc:creator>
  <cp:lastModifiedBy>Lynne Clifford</cp:lastModifiedBy>
  <cp:revision>1195</cp:revision>
  <dcterms:created xsi:type="dcterms:W3CDTF">2023-05-30T15:27:58Z</dcterms:created>
  <dcterms:modified xsi:type="dcterms:W3CDTF">2024-06-10T17:50:53Z</dcterms:modified>
</cp:coreProperties>
</file>